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75" r:id="rId3"/>
    <p:sldId id="268" r:id="rId4"/>
    <p:sldId id="276" r:id="rId5"/>
    <p:sldId id="281" r:id="rId6"/>
    <p:sldId id="260" r:id="rId7"/>
    <p:sldId id="262" r:id="rId8"/>
    <p:sldId id="259" r:id="rId9"/>
    <p:sldId id="265" r:id="rId10"/>
    <p:sldId id="282" r:id="rId11"/>
    <p:sldId id="279" r:id="rId12"/>
    <p:sldId id="280" r:id="rId13"/>
    <p:sldId id="287" r:id="rId14"/>
    <p:sldId id="286" r:id="rId15"/>
    <p:sldId id="284" r:id="rId16"/>
    <p:sldId id="285" r:id="rId17"/>
    <p:sldId id="288" r:id="rId18"/>
    <p:sldId id="289" r:id="rId19"/>
    <p:sldId id="290" r:id="rId20"/>
    <p:sldId id="291" r:id="rId21"/>
    <p:sldId id="270" r:id="rId22"/>
    <p:sldId id="278" r:id="rId23"/>
    <p:sldId id="277" r:id="rId2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17" autoAdjust="0"/>
    <p:restoredTop sz="89831" autoAdjust="0"/>
  </p:normalViewPr>
  <p:slideViewPr>
    <p:cSldViewPr>
      <p:cViewPr>
        <p:scale>
          <a:sx n="89" d="100"/>
          <a:sy n="89" d="100"/>
        </p:scale>
        <p:origin x="24" y="4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altLang="ko-KR"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ltLang="ko-KR" smtClean="0"/>
              <a:t>Click to edit Master subtitle style</a:t>
            </a:r>
            <a:endParaRPr kumimoji="0" lang="en-US"/>
          </a:p>
        </p:txBody>
      </p:sp>
      <p:sp>
        <p:nvSpPr>
          <p:cNvPr id="16" name="Date Placeholder 15"/>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2" name="Footer Placeholder 1"/>
          <p:cNvSpPr>
            <a:spLocks noGrp="1"/>
          </p:cNvSpPr>
          <p:nvPr>
            <p:ph type="ftr" sz="quarter" idx="11"/>
          </p:nvPr>
        </p:nvSpPr>
        <p:spPr/>
        <p:txBody>
          <a:bodyPr/>
          <a:lstStyle/>
          <a:p>
            <a:endParaRPr lang="ko-KR" altLang="en-US"/>
          </a:p>
        </p:txBody>
      </p:sp>
      <p:sp>
        <p:nvSpPr>
          <p:cNvPr id="15" name="Slide Number Placeholder 14"/>
          <p:cNvSpPr>
            <a:spLocks noGrp="1"/>
          </p:cNvSpPr>
          <p:nvPr>
            <p:ph type="sldNum" sz="quarter" idx="12"/>
          </p:nvPr>
        </p:nvSpPr>
        <p:spPr>
          <a:xfrm>
            <a:off x="8229600" y="6473952"/>
            <a:ext cx="758952" cy="246888"/>
          </a:xfrm>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4" name="Date Placeholder 3"/>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altLang="ko-KR"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4" name="Date Placeholder 3"/>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altLang="ko-KR"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25" name="Date Placeholder 24"/>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19" name="Footer Placeholder 18"/>
          <p:cNvSpPr>
            <a:spLocks noGrp="1"/>
          </p:cNvSpPr>
          <p:nvPr>
            <p:ph type="ftr" sz="quarter" idx="11"/>
          </p:nvPr>
        </p:nvSpPr>
        <p:spPr>
          <a:xfrm>
            <a:off x="3581400" y="76200"/>
            <a:ext cx="2895600" cy="288925"/>
          </a:xfrm>
        </p:spPr>
        <p:txBody>
          <a:bodyPr/>
          <a:lstStyle/>
          <a:p>
            <a:endParaRPr lang="ko-KR" altLang="en-US"/>
          </a:p>
        </p:txBody>
      </p:sp>
      <p:sp>
        <p:nvSpPr>
          <p:cNvPr id="16" name="Slide Number Placeholder 15"/>
          <p:cNvSpPr>
            <a:spLocks noGrp="1"/>
          </p:cNvSpPr>
          <p:nvPr>
            <p:ph type="sldNum" sz="quarter" idx="12"/>
          </p:nvPr>
        </p:nvSpPr>
        <p:spPr>
          <a:xfrm>
            <a:off x="8229600" y="6473952"/>
            <a:ext cx="758952" cy="246888"/>
          </a:xfrm>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ltLang="ko-KR" smtClean="0"/>
              <a:t>Click to edit Master text styles</a:t>
            </a:r>
          </a:p>
        </p:txBody>
      </p:sp>
      <p:sp>
        <p:nvSpPr>
          <p:cNvPr id="19" name="Date Placeholder 18"/>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11" name="Footer Placeholder 10"/>
          <p:cNvSpPr>
            <a:spLocks noGrp="1"/>
          </p:cNvSpPr>
          <p:nvPr>
            <p:ph type="ftr" sz="quarter" idx="11"/>
          </p:nvPr>
        </p:nvSpPr>
        <p:spPr/>
        <p:txBody>
          <a:bodyPr/>
          <a:lstStyle/>
          <a:p>
            <a:endParaRPr lang="ko-KR" altLang="en-US"/>
          </a:p>
        </p:txBody>
      </p:sp>
      <p:sp>
        <p:nvSpPr>
          <p:cNvPr id="16" name="Slide Number Placeholder 15"/>
          <p:cNvSpPr>
            <a:spLocks noGrp="1"/>
          </p:cNvSpPr>
          <p:nvPr>
            <p:ph type="sldNum" sz="quarter" idx="12"/>
          </p:nvPr>
        </p:nvSpPr>
        <p:spPr/>
        <p:txBody>
          <a:bodyPr/>
          <a:lstStyle/>
          <a:p>
            <a:fld id="{3C15EE4F-4593-464D-BB77-FD20DF6C7FD3}" type="slidenum">
              <a:rPr lang="ko-KR" altLang="en-US" smtClean="0"/>
              <a:pPr/>
              <a:t>‹#›</a:t>
            </a:fld>
            <a:endParaRPr lang="ko-KR" alt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altLang="ko-KR"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altLang="ko-KR"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21" name="Date Placeholder 20"/>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10" name="Footer Placeholder 9"/>
          <p:cNvSpPr>
            <a:spLocks noGrp="1"/>
          </p:cNvSpPr>
          <p:nvPr>
            <p:ph type="ftr" sz="quarter" idx="11"/>
          </p:nvPr>
        </p:nvSpPr>
        <p:spPr/>
        <p:txBody>
          <a:bodyPr/>
          <a:lstStyle/>
          <a:p>
            <a:endParaRPr lang="ko-KR" altLang="en-US"/>
          </a:p>
        </p:txBody>
      </p:sp>
      <p:sp>
        <p:nvSpPr>
          <p:cNvPr id="31" name="Slide Number Placeholder 30"/>
          <p:cNvSpPr>
            <a:spLocks noGrp="1"/>
          </p:cNvSpPr>
          <p:nvPr>
            <p:ph type="sldNum" sz="quarter" idx="12"/>
          </p:nvPr>
        </p:nvSpPr>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altLang="ko-KR"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ltLang="ko-KR"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ltLang="ko-KR"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0" name="Date Placeholder 9"/>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a:xfrm>
            <a:off x="8229600" y="6477000"/>
            <a:ext cx="762000" cy="246888"/>
          </a:xfrm>
        </p:spPr>
        <p:txBody>
          <a:bodyPr/>
          <a:lstStyle/>
          <a:p>
            <a:fld id="{3C15EE4F-4593-464D-BB77-FD20DF6C7FD3}" type="slidenum">
              <a:rPr lang="ko-KR" altLang="en-US" smtClean="0"/>
              <a:pPr/>
              <a:t>‹#›</a:t>
            </a:fld>
            <a:endParaRPr lang="ko-KR" alt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altLang="ko-KR" smtClean="0"/>
              <a:t>Click to edit Master title style</a:t>
            </a:r>
            <a:endParaRPr kumimoji="0" lang="en-US"/>
          </a:p>
        </p:txBody>
      </p:sp>
      <p:sp>
        <p:nvSpPr>
          <p:cNvPr id="12" name="Date Placeholder 11"/>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21" name="Footer Placeholder 20"/>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24" name="Footer Placeholder 23"/>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altLang="ko-KR"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ltLang="ko-KR"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25" name="Date Placeholder 24"/>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29" name="Footer Placeholder 28"/>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C15EE4F-4593-464D-BB77-FD20DF6C7FD3}"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altLang="ko-KR" smtClean="0"/>
              <a:t>Click icon to add picture</a:t>
            </a:r>
            <a:endParaRPr kumimoji="0" lang="en-US" dirty="0"/>
          </a:p>
        </p:txBody>
      </p:sp>
      <p:sp>
        <p:nvSpPr>
          <p:cNvPr id="7" name="Date Placeholder 6"/>
          <p:cNvSpPr>
            <a:spLocks noGrp="1"/>
          </p:cNvSpPr>
          <p:nvPr>
            <p:ph type="dt" sz="half" idx="10"/>
          </p:nvPr>
        </p:nvSpPr>
        <p:spPr/>
        <p:txBody>
          <a:bodyPr/>
          <a:lstStyle/>
          <a:p>
            <a:fld id="{0A2BFCC9-632C-4410-B470-E6369FC523D3}" type="datetimeFigureOut">
              <a:rPr lang="ko-KR" altLang="en-US" smtClean="0"/>
              <a:pPr/>
              <a:t>2010-05-25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31" name="Slide Number Placeholder 30"/>
          <p:cNvSpPr>
            <a:spLocks noGrp="1"/>
          </p:cNvSpPr>
          <p:nvPr>
            <p:ph type="sldNum" sz="quarter" idx="12"/>
          </p:nvPr>
        </p:nvSpPr>
        <p:spPr/>
        <p:txBody>
          <a:bodyPr/>
          <a:lstStyle/>
          <a:p>
            <a:fld id="{3C15EE4F-4593-464D-BB77-FD20DF6C7FD3}" type="slidenum">
              <a:rPr lang="ko-KR" altLang="en-US" smtClean="0"/>
              <a:pPr/>
              <a:t>‹#›</a:t>
            </a:fld>
            <a:endParaRPr lang="ko-KR" alt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altLang="ko-KR"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altLang="ko-KR"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altLang="ko-KR" smtClean="0"/>
              <a:t>Click to edit Master text styles</a:t>
            </a:r>
          </a:p>
          <a:p>
            <a:pPr lvl="1" eaLnBrk="1" latinLnBrk="0" hangingPunct="1"/>
            <a:r>
              <a:rPr kumimoji="0" lang="en-US" altLang="ko-KR" smtClean="0"/>
              <a:t>Second level</a:t>
            </a:r>
          </a:p>
          <a:p>
            <a:pPr lvl="2" eaLnBrk="1" latinLnBrk="0" hangingPunct="1"/>
            <a:r>
              <a:rPr kumimoji="0" lang="en-US" altLang="ko-KR" smtClean="0"/>
              <a:t>Third level</a:t>
            </a:r>
          </a:p>
          <a:p>
            <a:pPr lvl="3" eaLnBrk="1" latinLnBrk="0" hangingPunct="1"/>
            <a:r>
              <a:rPr kumimoji="0" lang="en-US" altLang="ko-KR" smtClean="0"/>
              <a:t>Fourth level</a:t>
            </a:r>
          </a:p>
          <a:p>
            <a:pPr lvl="4" eaLnBrk="1" latinLnBrk="0" hangingPunct="1"/>
            <a:r>
              <a:rPr kumimoji="0" lang="en-US" altLang="ko-KR"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A2BFCC9-632C-4410-B470-E6369FC523D3}" type="datetimeFigureOut">
              <a:rPr lang="ko-KR" altLang="en-US" smtClean="0"/>
              <a:pPr/>
              <a:t>2010-05-25</a:t>
            </a:fld>
            <a:endParaRPr lang="ko-KR" alt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ko-KR" alt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C15EE4F-4593-464D-BB77-FD20DF6C7FD3}" type="slidenum">
              <a:rPr lang="ko-KR" altLang="en-US" smtClean="0"/>
              <a:pPr/>
              <a:t>‹#›</a:t>
            </a:fld>
            <a:endParaRPr lang="ko-KR" alt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altLang="ko-KR"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1"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1"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1"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1"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1"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1"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1"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1"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1"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1"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flipH="1">
            <a:off x="0" y="1357298"/>
            <a:ext cx="9144000" cy="714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normAutofit/>
          </a:bodyPr>
          <a:lstStyle/>
          <a:p>
            <a:r>
              <a:rPr lang="en-US" sz="4400" dirty="0" smtClean="0">
                <a:latin typeface="Arial" pitchFamily="34" charset="0"/>
                <a:cs typeface="Arial" pitchFamily="34" charset="0"/>
              </a:rPr>
              <a:t>PLYWOOD</a:t>
            </a:r>
            <a:endParaRPr lang="ko-KR" altLang="en-US" sz="4400" dirty="0">
              <a:latin typeface="Arial" pitchFamily="34" charset="0"/>
              <a:cs typeface="Arial" pitchFamily="34" charset="0"/>
            </a:endParaRPr>
          </a:p>
        </p:txBody>
      </p:sp>
      <p:sp>
        <p:nvSpPr>
          <p:cNvPr id="10" name="Rectangle 9"/>
          <p:cNvSpPr/>
          <p:nvPr/>
        </p:nvSpPr>
        <p:spPr>
          <a:xfrm>
            <a:off x="642910" y="2274838"/>
            <a:ext cx="3786214" cy="2308324"/>
          </a:xfrm>
          <a:prstGeom prst="rect">
            <a:avLst/>
          </a:prstGeom>
        </p:spPr>
        <p:txBody>
          <a:bodyPr wrap="square">
            <a:spAutoFit/>
          </a:bodyPr>
          <a:lstStyle/>
          <a:p>
            <a:r>
              <a:rPr lang="en-US" altLang="ko-KR" dirty="0" smtClean="0"/>
              <a:t>Plywood is a panel product consisting of thin wood veneers (plies) glued together so that the grain direction of each layer of veneer is perpendicular to that of the adjacent layers. </a:t>
            </a:r>
          </a:p>
          <a:p>
            <a:r>
              <a:rPr lang="en-US" dirty="0" smtClean="0"/>
              <a:t>An uneven number of veneers is required to form balance in the sheet and keep the sheets flat and stable.</a:t>
            </a:r>
            <a:endParaRPr lang="ko-KR" altLang="en-US" dirty="0"/>
          </a:p>
        </p:txBody>
      </p:sp>
      <p:sp>
        <p:nvSpPr>
          <p:cNvPr id="13" name="Title 4"/>
          <p:cNvSpPr txBox="1">
            <a:spLocks/>
          </p:cNvSpPr>
          <p:nvPr/>
        </p:nvSpPr>
        <p:spPr>
          <a:xfrm>
            <a:off x="571472" y="1571612"/>
            <a:ext cx="6500858" cy="571504"/>
          </a:xfrm>
          <a:prstGeom prst="rect">
            <a:avLst/>
          </a:prstGeom>
        </p:spPr>
        <p:txBody>
          <a:bodyPr vert="horz" anchor="ctr">
            <a:normAutofit/>
          </a:bodyPr>
          <a:lstStyle/>
          <a:p>
            <a:pPr marL="0" marR="0" lvl="0" indent="0" algn="l" defTabSz="914400" rtl="0" eaLnBrk="1" fontAlgn="auto" latinLnBrk="1" hangingPunct="1">
              <a:lnSpc>
                <a:spcPct val="100000"/>
              </a:lnSpc>
              <a:spcBef>
                <a:spcPct val="0"/>
              </a:spcBef>
              <a:spcAft>
                <a:spcPts val="0"/>
              </a:spcAft>
              <a:buClrTx/>
              <a:buSzTx/>
              <a:buFontTx/>
              <a:buNone/>
              <a:tabLst/>
              <a:defRPr/>
            </a:pPr>
            <a:r>
              <a:rPr kumimoji="0" lang="en-US" sz="28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INTRODUCTION</a:t>
            </a:r>
          </a:p>
        </p:txBody>
      </p:sp>
      <p:pic>
        <p:nvPicPr>
          <p:cNvPr id="11266" name="Picture 2" descr="http://www.afrc.uamont.edu/pattersond/Coursework/Undergrad/plywood.gif"/>
          <p:cNvPicPr>
            <a:picLocks noChangeAspect="1" noChangeArrowheads="1"/>
          </p:cNvPicPr>
          <p:nvPr/>
        </p:nvPicPr>
        <p:blipFill>
          <a:blip r:embed="rId3"/>
          <a:srcRect/>
          <a:stretch>
            <a:fillRect/>
          </a:stretch>
        </p:blipFill>
        <p:spPr bwMode="auto">
          <a:xfrm>
            <a:off x="4714876" y="1483736"/>
            <a:ext cx="4090986" cy="514088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214282" y="1131568"/>
          <a:ext cx="8715436" cy="1868804"/>
        </p:xfrm>
        <a:graphic>
          <a:graphicData uri="http://schemas.openxmlformats.org/drawingml/2006/table">
            <a:tbl>
              <a:tblPr firstRow="1" bandRow="1">
                <a:tableStyleId>{5C22544A-7EE6-4342-B048-85BDC9FD1C3A}</a:tableStyleId>
              </a:tblPr>
              <a:tblGrid>
                <a:gridCol w="8715436"/>
              </a:tblGrid>
              <a:tr h="1868804">
                <a:tc>
                  <a:txBody>
                    <a:bodyPr/>
                    <a:lstStyle/>
                    <a:p>
                      <a:pPr latinLnBrk="1"/>
                      <a:r>
                        <a:rPr lang="en-AU" dirty="0" smtClean="0">
                          <a:solidFill>
                            <a:schemeClr val="tx1"/>
                          </a:solidFill>
                        </a:rPr>
                        <a:t>Renewable Resource - A natural product from a renewable resource.</a:t>
                      </a:r>
                      <a:br>
                        <a:rPr lang="en-AU" dirty="0" smtClean="0">
                          <a:solidFill>
                            <a:schemeClr val="tx1"/>
                          </a:solidFill>
                        </a:rPr>
                      </a:br>
                      <a:r>
                        <a:rPr lang="en-AU" dirty="0" smtClean="0">
                          <a:solidFill>
                            <a:schemeClr val="tx1"/>
                          </a:solidFill>
                        </a:rPr>
                        <a:t>Beautiful - Preferred because of its warmth and natural markings.</a:t>
                      </a:r>
                      <a:br>
                        <a:rPr lang="en-AU" dirty="0" smtClean="0">
                          <a:solidFill>
                            <a:schemeClr val="tx1"/>
                          </a:solidFill>
                        </a:rPr>
                      </a:br>
                      <a:r>
                        <a:rPr lang="en-AU" dirty="0" smtClean="0">
                          <a:solidFill>
                            <a:schemeClr val="tx1"/>
                          </a:solidFill>
                        </a:rPr>
                        <a:t>Strength - Unique cross-layered structure makes it kilo for kilo, stronger than steel.</a:t>
                      </a:r>
                      <a:br>
                        <a:rPr lang="en-AU" dirty="0" smtClean="0">
                          <a:solidFill>
                            <a:schemeClr val="tx1"/>
                          </a:solidFill>
                        </a:rPr>
                      </a:br>
                      <a:r>
                        <a:rPr lang="en-AU" dirty="0" smtClean="0">
                          <a:solidFill>
                            <a:schemeClr val="tx1"/>
                          </a:solidFill>
                        </a:rPr>
                        <a:t>Efficiency - Uses more of the log than timber.</a:t>
                      </a:r>
                      <a:br>
                        <a:rPr lang="en-AU" dirty="0" smtClean="0">
                          <a:solidFill>
                            <a:schemeClr val="tx1"/>
                          </a:solidFill>
                        </a:rPr>
                      </a:br>
                      <a:r>
                        <a:rPr lang="en-AU" dirty="0" smtClean="0">
                          <a:solidFill>
                            <a:schemeClr val="tx1"/>
                          </a:solidFill>
                        </a:rPr>
                        <a:t>Versatility - Can be bent and formed to meet various sizes and shapes.</a:t>
                      </a:r>
                      <a:br>
                        <a:rPr lang="en-AU" dirty="0" smtClean="0">
                          <a:solidFill>
                            <a:schemeClr val="tx1"/>
                          </a:solidFill>
                        </a:rPr>
                      </a:br>
                      <a:r>
                        <a:rPr lang="en-AU" dirty="0" smtClean="0">
                          <a:solidFill>
                            <a:schemeClr val="tx1"/>
                          </a:solidFill>
                        </a:rPr>
                        <a:t>Durability - Long-lasting and good resistance to damage.</a:t>
                      </a:r>
                      <a:endParaRPr lang="ko-KR" altLang="en-US" dirty="0">
                        <a:solidFill>
                          <a:schemeClr val="tx1"/>
                        </a:solidFill>
                      </a:endParaRPr>
                    </a:p>
                  </a:txBody>
                  <a:tcPr>
                    <a:solidFill>
                      <a:schemeClr val="bg1">
                        <a:alpha val="35000"/>
                      </a:schemeClr>
                    </a:solidFill>
                  </a:tcPr>
                </a:tc>
              </a:tr>
            </a:tbl>
          </a:graphicData>
        </a:graphic>
      </p:graphicFrame>
      <p:sp>
        <p:nvSpPr>
          <p:cNvPr id="2" name="Title 1"/>
          <p:cNvSpPr>
            <a:spLocks noGrp="1"/>
          </p:cNvSpPr>
          <p:nvPr>
            <p:ph type="title"/>
          </p:nvPr>
        </p:nvSpPr>
        <p:spPr>
          <a:xfrm>
            <a:off x="214282" y="3357562"/>
            <a:ext cx="8610600" cy="882650"/>
          </a:xfrm>
        </p:spPr>
        <p:txBody>
          <a:bodyPr>
            <a:normAutofit fontScale="90000"/>
          </a:bodyPr>
          <a:lstStyle/>
          <a:p>
            <a:r>
              <a:rPr lang="en-AU" sz="3300" dirty="0" smtClean="0">
                <a:solidFill>
                  <a:schemeClr val="tx1"/>
                </a:solidFill>
              </a:rPr>
              <a:t>type OF PLYWOOD </a:t>
            </a:r>
            <a:r>
              <a:rPr lang="en-US" altLang="ko-KR" b="1" dirty="0" smtClean="0"/>
              <a:t/>
            </a:r>
            <a:br>
              <a:rPr lang="en-US" altLang="ko-KR" b="1" dirty="0" smtClean="0"/>
            </a:br>
            <a:endParaRPr lang="ko-KR" altLang="en-US" dirty="0"/>
          </a:p>
        </p:txBody>
      </p:sp>
      <p:graphicFrame>
        <p:nvGraphicFramePr>
          <p:cNvPr id="16" name="Table 15"/>
          <p:cNvGraphicFramePr>
            <a:graphicFrameLocks noGrp="1"/>
          </p:cNvGraphicFramePr>
          <p:nvPr/>
        </p:nvGraphicFramePr>
        <p:xfrm>
          <a:off x="214282" y="4143380"/>
          <a:ext cx="8715436" cy="1357322"/>
        </p:xfrm>
        <a:graphic>
          <a:graphicData uri="http://schemas.openxmlformats.org/drawingml/2006/table">
            <a:tbl>
              <a:tblPr firstRow="1" bandRow="1">
                <a:tableStyleId>{5C22544A-7EE6-4342-B048-85BDC9FD1C3A}</a:tableStyleId>
              </a:tblPr>
              <a:tblGrid>
                <a:gridCol w="8715436"/>
              </a:tblGrid>
              <a:tr h="1357322">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AU" baseline="0" dirty="0" smtClean="0">
                          <a:solidFill>
                            <a:schemeClr val="tx1"/>
                          </a:solidFill>
                        </a:rPr>
                        <a:t>Plywood can be broadly classed as either ‘Exterior’ plywood or ‘Interior’ plywood. Veneer quality, glue type and timber species are the major contributing factors that determine </a:t>
                      </a:r>
                    </a:p>
                    <a:p>
                      <a:pPr marL="0" marR="0" indent="0" algn="l" defTabSz="914400" rtl="0" eaLnBrk="1" fontAlgn="auto" latinLnBrk="1" hangingPunct="1">
                        <a:lnSpc>
                          <a:spcPct val="100000"/>
                        </a:lnSpc>
                        <a:spcBef>
                          <a:spcPts val="0"/>
                        </a:spcBef>
                        <a:spcAft>
                          <a:spcPts val="0"/>
                        </a:spcAft>
                        <a:buClrTx/>
                        <a:buSzTx/>
                        <a:buFontTx/>
                        <a:buNone/>
                        <a:tabLst/>
                        <a:defRPr/>
                      </a:pPr>
                      <a:r>
                        <a:rPr lang="en-AU" baseline="0" dirty="0" smtClean="0">
                          <a:solidFill>
                            <a:schemeClr val="tx1"/>
                          </a:solidFill>
                        </a:rPr>
                        <a:t>the application of a plywood panel.</a:t>
                      </a:r>
                    </a:p>
                    <a:p>
                      <a:pPr algn="l" latinLnBrk="1"/>
                      <a:endParaRPr lang="ko-KR" altLang="en-US" dirty="0">
                        <a:solidFill>
                          <a:schemeClr val="tx1"/>
                        </a:solidFill>
                      </a:endParaRPr>
                    </a:p>
                  </a:txBody>
                  <a:tcPr>
                    <a:solidFill>
                      <a:schemeClr val="bg1">
                        <a:alpha val="35000"/>
                      </a:schemeClr>
                    </a:solidFill>
                  </a:tcPr>
                </a:tc>
              </a:tr>
            </a:tbl>
          </a:graphicData>
        </a:graphic>
      </p:graphicFrame>
      <p:sp>
        <p:nvSpPr>
          <p:cNvPr id="17" name="Title 1"/>
          <p:cNvSpPr txBox="1">
            <a:spLocks/>
          </p:cNvSpPr>
          <p:nvPr/>
        </p:nvSpPr>
        <p:spPr>
          <a:xfrm>
            <a:off x="142844" y="142852"/>
            <a:ext cx="8686800" cy="841248"/>
          </a:xfrm>
          <a:prstGeom prst="rect">
            <a:avLst/>
          </a:prstGeom>
        </p:spPr>
        <p:txBody>
          <a:bodyPr vert="horz" anchor="ctr">
            <a:normAutofit fontScale="82500" lnSpcReduction="20000"/>
          </a:bodyPr>
          <a:lstStyle/>
          <a:p>
            <a:pPr marL="0" marR="0" lvl="0" indent="0" algn="l" defTabSz="914400" rtl="0" eaLnBrk="1" fontAlgn="auto" latinLnBrk="1" hangingPunct="1">
              <a:lnSpc>
                <a:spcPct val="100000"/>
              </a:lnSpc>
              <a:spcBef>
                <a:spcPct val="0"/>
              </a:spcBef>
              <a:spcAft>
                <a:spcPts val="0"/>
              </a:spcAft>
              <a:buClrTx/>
              <a:buSzTx/>
              <a:buFontTx/>
              <a:buNone/>
              <a:tabLst/>
              <a:defRPr/>
            </a:pPr>
            <a:r>
              <a:rPr kumimoji="0" lang="en-AU" sz="3600" b="0" i="0" u="none" strike="noStrike" kern="1200" cap="all" spc="0" normalizeH="0" baseline="0" noProof="0" dirty="0" smtClean="0">
                <a:ln>
                  <a:noFill/>
                </a:ln>
                <a:solidFill>
                  <a:schemeClr val="tx1"/>
                </a:solidFill>
                <a:effectLst>
                  <a:reflection blurRad="12700" stA="48000" endA="300" endPos="55000" dir="5400000" sy="-90000" algn="bl" rotWithShape="0"/>
                </a:effectLst>
                <a:uLnTx/>
                <a:uFillTx/>
                <a:latin typeface="+mj-lt"/>
                <a:ea typeface="+mj-ea"/>
                <a:cs typeface="+mj-cs"/>
              </a:rPr>
              <a:t>BENEFITS OF PLYWOOD </a:t>
            </a:r>
            <a:r>
              <a:rPr kumimoji="0" lang="en-US" altLang="ko-KR" sz="36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a:r>
            <a:br>
              <a:rPr kumimoji="0" lang="en-US" altLang="ko-KR" sz="3600" b="1"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br>
            <a:endParaRPr kumimoji="0" lang="ko-KR"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643578"/>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p:txBody>
          <a:bodyPr/>
          <a:lstStyle/>
          <a:p>
            <a:r>
              <a:rPr lang="en-AU" sz="2400" b="1" dirty="0" smtClean="0"/>
              <a:t>Structural Plywood </a:t>
            </a:r>
          </a:p>
          <a:p>
            <a:endParaRPr lang="en-AU" dirty="0"/>
          </a:p>
        </p:txBody>
      </p:sp>
      <p:sp>
        <p:nvSpPr>
          <p:cNvPr id="8" name="Rectangle 7"/>
          <p:cNvSpPr/>
          <p:nvPr/>
        </p:nvSpPr>
        <p:spPr>
          <a:xfrm>
            <a:off x="214282" y="1214422"/>
            <a:ext cx="4572032" cy="2339102"/>
          </a:xfrm>
          <a:prstGeom prst="rect">
            <a:avLst/>
          </a:prstGeom>
          <a:solidFill>
            <a:schemeClr val="bg1">
              <a:alpha val="59000"/>
            </a:schemeClr>
          </a:solidFill>
        </p:spPr>
        <p:txBody>
          <a:bodyPr wrap="square">
            <a:spAutoFit/>
          </a:bodyPr>
          <a:lstStyle/>
          <a:p>
            <a:r>
              <a:rPr lang="en-AU" dirty="0" smtClean="0"/>
              <a:t> </a:t>
            </a:r>
            <a:r>
              <a:rPr lang="en-AU" sz="1600" dirty="0" smtClean="0"/>
              <a:t>Structural Plywood is manufactured to AS/NZS 2269 from softwood veneers. It is available in grades based on face and back veneer quality from A to D, </a:t>
            </a:r>
          </a:p>
          <a:p>
            <a:r>
              <a:rPr lang="en-AU" sz="1600" dirty="0" smtClean="0"/>
              <a:t>with a minimum F8 stress grade. </a:t>
            </a:r>
          </a:p>
          <a:p>
            <a:r>
              <a:rPr lang="en-AU" sz="1600" dirty="0" smtClean="0"/>
              <a:t>Structural Plywood is a very stable and workable </a:t>
            </a:r>
          </a:p>
          <a:p>
            <a:r>
              <a:rPr lang="en-AU" sz="1600" dirty="0" smtClean="0"/>
              <a:t>type of plywood, with numerous applications for the </a:t>
            </a:r>
          </a:p>
          <a:p>
            <a:r>
              <a:rPr lang="en-AU" sz="1600" dirty="0" smtClean="0"/>
              <a:t>building, </a:t>
            </a:r>
            <a:r>
              <a:rPr lang="en-AU" sz="1600" dirty="0" err="1" smtClean="0"/>
              <a:t>shopfitting</a:t>
            </a:r>
            <a:r>
              <a:rPr lang="en-AU" sz="1600" dirty="0" smtClean="0"/>
              <a:t> and cabinet making industries. </a:t>
            </a:r>
          </a:p>
          <a:p>
            <a:r>
              <a:rPr lang="en-AU" sz="1600" dirty="0" smtClean="0"/>
              <a:t>The most common grades of structural plywood available are CD and DD. </a:t>
            </a:r>
          </a:p>
        </p:txBody>
      </p:sp>
      <p:pic>
        <p:nvPicPr>
          <p:cNvPr id="1026" name="Picture 2"/>
          <p:cNvPicPr>
            <a:picLocks noGrp="1" noChangeAspect="1" noChangeArrowheads="1"/>
          </p:cNvPicPr>
          <p:nvPr>
            <p:ph sz="quarter" idx="4"/>
          </p:nvPr>
        </p:nvPicPr>
        <p:blipFill>
          <a:blip r:embed="rId2" cstate="print"/>
          <a:srcRect/>
          <a:stretch>
            <a:fillRect/>
          </a:stretch>
        </p:blipFill>
        <p:spPr bwMode="auto">
          <a:xfrm>
            <a:off x="4857752" y="2143116"/>
            <a:ext cx="3885231" cy="350046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75350"/>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p:txBody>
          <a:bodyPr/>
          <a:lstStyle/>
          <a:p>
            <a:r>
              <a:rPr lang="en-AU" sz="2400" b="1" dirty="0" smtClean="0"/>
              <a:t>Exterior Plywood </a:t>
            </a:r>
          </a:p>
          <a:p>
            <a:endParaRPr lang="en-AU" dirty="0"/>
          </a:p>
        </p:txBody>
      </p:sp>
      <p:sp>
        <p:nvSpPr>
          <p:cNvPr id="8" name="Rectangle 7"/>
          <p:cNvSpPr/>
          <p:nvPr/>
        </p:nvSpPr>
        <p:spPr>
          <a:xfrm>
            <a:off x="71406" y="1142984"/>
            <a:ext cx="3071834" cy="3970318"/>
          </a:xfrm>
          <a:prstGeom prst="rect">
            <a:avLst/>
          </a:prstGeom>
          <a:solidFill>
            <a:schemeClr val="bg1">
              <a:alpha val="59000"/>
            </a:schemeClr>
          </a:solidFill>
        </p:spPr>
        <p:txBody>
          <a:bodyPr wrap="square">
            <a:spAutoFit/>
          </a:bodyPr>
          <a:lstStyle/>
          <a:p>
            <a:r>
              <a:rPr lang="en-AU" dirty="0" smtClean="0"/>
              <a:t>Local Exterior Plywood is manufactured to AS/NZS 2271 and intended for use in </a:t>
            </a:r>
          </a:p>
          <a:p>
            <a:r>
              <a:rPr lang="en-AU" dirty="0" smtClean="0"/>
              <a:t>non-structural, exterior applications </a:t>
            </a:r>
          </a:p>
          <a:p>
            <a:r>
              <a:rPr lang="en-AU" dirty="0" smtClean="0"/>
              <a:t>where a high quality aesthetic finish is required. </a:t>
            </a:r>
          </a:p>
          <a:p>
            <a:r>
              <a:rPr lang="en-AU" dirty="0" smtClean="0"/>
              <a:t>Imported exterior plywood may be </a:t>
            </a:r>
          </a:p>
          <a:p>
            <a:r>
              <a:rPr lang="en-AU" dirty="0" smtClean="0"/>
              <a:t>manufactured to other international </a:t>
            </a:r>
          </a:p>
          <a:p>
            <a:r>
              <a:rPr lang="en-AU" dirty="0" smtClean="0"/>
              <a:t>standards other than PAA, such as IHPA*or the JPIC grading standards. </a:t>
            </a:r>
            <a:endParaRPr lang="en-AU" dirty="0"/>
          </a:p>
        </p:txBody>
      </p:sp>
      <p:pic>
        <p:nvPicPr>
          <p:cNvPr id="3078" name="Picture 6"/>
          <p:cNvPicPr>
            <a:picLocks noChangeAspect="1" noChangeArrowheads="1"/>
          </p:cNvPicPr>
          <p:nvPr/>
        </p:nvPicPr>
        <p:blipFill>
          <a:blip r:embed="rId2"/>
          <a:srcRect/>
          <a:stretch>
            <a:fillRect/>
          </a:stretch>
        </p:blipFill>
        <p:spPr bwMode="auto">
          <a:xfrm>
            <a:off x="3357554" y="1428736"/>
            <a:ext cx="5595880" cy="4660291"/>
          </a:xfrm>
          <a:prstGeom prst="rect">
            <a:avLst/>
          </a:prstGeom>
          <a:noFill/>
          <a:ln w="9525">
            <a:noFill/>
            <a:miter lim="800000"/>
            <a:headEnd/>
            <a:tailEnd/>
          </a:ln>
        </p:spPr>
      </p:pic>
      <p:sp>
        <p:nvSpPr>
          <p:cNvPr id="16" name="Text Placeholder 3"/>
          <p:cNvSpPr>
            <a:spLocks noGrp="1"/>
          </p:cNvSpPr>
          <p:nvPr>
            <p:ph type="body" idx="1"/>
          </p:nvPr>
        </p:nvSpPr>
        <p:spPr>
          <a:xfrm>
            <a:off x="3428992" y="1000108"/>
            <a:ext cx="3071834" cy="500066"/>
          </a:xfrm>
        </p:spPr>
        <p:txBody>
          <a:bodyPr>
            <a:normAutofit/>
          </a:bodyPr>
          <a:lstStyle/>
          <a:p>
            <a:r>
              <a:rPr lang="en-AU" b="1" dirty="0" smtClean="0">
                <a:solidFill>
                  <a:schemeClr val="accent2"/>
                </a:solidFill>
              </a:rPr>
              <a:t>description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75350"/>
            <a:ext cx="8610600" cy="882650"/>
          </a:xfrm>
        </p:spPr>
        <p:txBody>
          <a:bodyPr/>
          <a:lstStyle/>
          <a:p>
            <a:r>
              <a:rPr lang="en-AU" dirty="0" smtClean="0"/>
              <a:t>Plywood product</a:t>
            </a:r>
            <a:endParaRPr lang="en-AU" dirty="0"/>
          </a:p>
        </p:txBody>
      </p:sp>
      <p:sp>
        <p:nvSpPr>
          <p:cNvPr id="16" name="Text Placeholder 3"/>
          <p:cNvSpPr>
            <a:spLocks noGrp="1"/>
          </p:cNvSpPr>
          <p:nvPr>
            <p:ph type="body" idx="1"/>
          </p:nvPr>
        </p:nvSpPr>
        <p:spPr>
          <a:xfrm>
            <a:off x="3428992" y="1000108"/>
            <a:ext cx="3071834" cy="500066"/>
          </a:xfrm>
        </p:spPr>
        <p:txBody>
          <a:bodyPr>
            <a:normAutofit/>
          </a:bodyPr>
          <a:lstStyle/>
          <a:p>
            <a:r>
              <a:rPr lang="en-AU" b="1" dirty="0" smtClean="0">
                <a:solidFill>
                  <a:schemeClr val="accent2"/>
                </a:solidFill>
              </a:rPr>
              <a:t>description</a:t>
            </a:r>
          </a:p>
        </p:txBody>
      </p:sp>
      <p:pic>
        <p:nvPicPr>
          <p:cNvPr id="43010" name="Picture 2"/>
          <p:cNvPicPr>
            <a:picLocks noChangeAspect="1" noChangeArrowheads="1"/>
          </p:cNvPicPr>
          <p:nvPr/>
        </p:nvPicPr>
        <p:blipFill>
          <a:blip r:embed="rId2"/>
          <a:srcRect b="36457"/>
          <a:stretch>
            <a:fillRect/>
          </a:stretch>
        </p:blipFill>
        <p:spPr bwMode="auto">
          <a:xfrm>
            <a:off x="3048000" y="1428736"/>
            <a:ext cx="6096000" cy="4714908"/>
          </a:xfrm>
          <a:prstGeom prst="rect">
            <a:avLst/>
          </a:prstGeom>
          <a:noFill/>
          <a:ln w="9525">
            <a:noFill/>
            <a:miter lim="800000"/>
            <a:headEnd/>
            <a:tailEnd/>
          </a:ln>
        </p:spPr>
      </p:pic>
      <p:sp>
        <p:nvSpPr>
          <p:cNvPr id="10" name="Text Placeholder 3"/>
          <p:cNvSpPr>
            <a:spLocks noGrp="1"/>
          </p:cNvSpPr>
          <p:nvPr>
            <p:ph type="body" idx="1"/>
          </p:nvPr>
        </p:nvSpPr>
        <p:spPr>
          <a:xfrm>
            <a:off x="281444" y="666750"/>
            <a:ext cx="4290556" cy="639762"/>
          </a:xfrm>
        </p:spPr>
        <p:txBody>
          <a:bodyPr/>
          <a:lstStyle/>
          <a:p>
            <a:r>
              <a:rPr lang="en-AU" sz="2400" b="1" dirty="0" smtClean="0"/>
              <a:t>Exterior Plywood </a:t>
            </a:r>
          </a:p>
          <a:p>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75350"/>
            <a:ext cx="8610600" cy="882650"/>
          </a:xfrm>
        </p:spPr>
        <p:txBody>
          <a:bodyPr/>
          <a:lstStyle/>
          <a:p>
            <a:r>
              <a:rPr lang="en-AU" dirty="0" smtClean="0"/>
              <a:t>Plywood product</a:t>
            </a:r>
            <a:endParaRPr lang="en-AU" dirty="0"/>
          </a:p>
        </p:txBody>
      </p:sp>
      <p:sp>
        <p:nvSpPr>
          <p:cNvPr id="6" name="Text Placeholder 3"/>
          <p:cNvSpPr>
            <a:spLocks noGrp="1"/>
          </p:cNvSpPr>
          <p:nvPr>
            <p:ph type="body" idx="1"/>
          </p:nvPr>
        </p:nvSpPr>
        <p:spPr>
          <a:xfrm>
            <a:off x="567196" y="653195"/>
            <a:ext cx="4290556" cy="639762"/>
          </a:xfrm>
        </p:spPr>
        <p:txBody>
          <a:bodyPr/>
          <a:lstStyle/>
          <a:p>
            <a:r>
              <a:rPr lang="en-AU" sz="2400" b="1" dirty="0" smtClean="0"/>
              <a:t>Formwork Plywood </a:t>
            </a:r>
          </a:p>
          <a:p>
            <a:endParaRPr lang="en-AU" dirty="0"/>
          </a:p>
        </p:txBody>
      </p:sp>
      <p:sp>
        <p:nvSpPr>
          <p:cNvPr id="7" name="Rectangle 6"/>
          <p:cNvSpPr/>
          <p:nvPr/>
        </p:nvSpPr>
        <p:spPr>
          <a:xfrm>
            <a:off x="71438" y="1142984"/>
            <a:ext cx="4214810" cy="2585323"/>
          </a:xfrm>
          <a:prstGeom prst="rect">
            <a:avLst/>
          </a:prstGeom>
          <a:solidFill>
            <a:schemeClr val="bg1">
              <a:alpha val="59000"/>
            </a:schemeClr>
          </a:solidFill>
        </p:spPr>
        <p:txBody>
          <a:bodyPr wrap="square">
            <a:spAutoFit/>
          </a:bodyPr>
          <a:lstStyle/>
          <a:p>
            <a:r>
              <a:rPr lang="en-AU" dirty="0" err="1" smtClean="0"/>
              <a:t>Formply</a:t>
            </a:r>
            <a:r>
              <a:rPr lang="en-AU" dirty="0" smtClean="0"/>
              <a:t> is made of a high-density overlay (HDO) of </a:t>
            </a:r>
            <a:r>
              <a:rPr lang="en-AU" dirty="0" err="1" smtClean="0"/>
              <a:t>phenolic</a:t>
            </a:r>
            <a:r>
              <a:rPr lang="en-AU" dirty="0" smtClean="0"/>
              <a:t> resin impregnated </a:t>
            </a:r>
          </a:p>
          <a:p>
            <a:r>
              <a:rPr lang="en-AU" dirty="0" smtClean="0"/>
              <a:t>paper bonded to plywood. </a:t>
            </a:r>
          </a:p>
          <a:p>
            <a:r>
              <a:rPr lang="en-AU" dirty="0" err="1" smtClean="0"/>
              <a:t>Formply</a:t>
            </a:r>
            <a:r>
              <a:rPr lang="en-AU" dirty="0" smtClean="0"/>
              <a:t> is idea for concrete formwork. </a:t>
            </a:r>
          </a:p>
          <a:p>
            <a:r>
              <a:rPr lang="en-AU" dirty="0" smtClean="0"/>
              <a:t>The overlay helps to protect the hardwood face veneer as well providing a sound </a:t>
            </a:r>
          </a:p>
          <a:p>
            <a:r>
              <a:rPr lang="en-AU" dirty="0" smtClean="0"/>
              <a:t>surface for the poured concrete. </a:t>
            </a:r>
          </a:p>
          <a:p>
            <a:r>
              <a:rPr lang="en-AU" dirty="0" smtClean="0"/>
              <a:t>It is manufactured to Australian Standards AS/NZS 2269. </a:t>
            </a:r>
            <a:endParaRPr lang="en-AU" dirty="0"/>
          </a:p>
        </p:txBody>
      </p:sp>
      <p:pic>
        <p:nvPicPr>
          <p:cNvPr id="3076" name="Picture 4"/>
          <p:cNvPicPr>
            <a:picLocks noChangeAspect="1" noChangeArrowheads="1"/>
          </p:cNvPicPr>
          <p:nvPr/>
        </p:nvPicPr>
        <p:blipFill>
          <a:blip r:embed="rId2"/>
          <a:srcRect/>
          <a:stretch>
            <a:fillRect/>
          </a:stretch>
        </p:blipFill>
        <p:spPr bwMode="auto">
          <a:xfrm>
            <a:off x="2000232" y="4572008"/>
            <a:ext cx="1581150" cy="1371600"/>
          </a:xfrm>
          <a:prstGeom prst="rect">
            <a:avLst/>
          </a:prstGeom>
          <a:noFill/>
          <a:ln w="9525">
            <a:noFill/>
            <a:miter lim="800000"/>
            <a:headEnd/>
            <a:tailEnd/>
          </a:ln>
        </p:spPr>
      </p:pic>
      <p:pic>
        <p:nvPicPr>
          <p:cNvPr id="3077" name="Picture 5"/>
          <p:cNvPicPr>
            <a:picLocks noChangeAspect="1" noChangeArrowheads="1"/>
          </p:cNvPicPr>
          <p:nvPr/>
        </p:nvPicPr>
        <p:blipFill>
          <a:blip r:embed="rId3"/>
          <a:srcRect/>
          <a:stretch>
            <a:fillRect/>
          </a:stretch>
        </p:blipFill>
        <p:spPr bwMode="auto">
          <a:xfrm>
            <a:off x="357158" y="4572008"/>
            <a:ext cx="1581150" cy="1371600"/>
          </a:xfrm>
          <a:prstGeom prst="rect">
            <a:avLst/>
          </a:prstGeom>
          <a:noFill/>
          <a:ln w="9525">
            <a:noFill/>
            <a:miter lim="800000"/>
            <a:headEnd/>
            <a:tailEnd/>
          </a:ln>
        </p:spPr>
      </p:pic>
      <p:pic>
        <p:nvPicPr>
          <p:cNvPr id="41986" name="Picture 2"/>
          <p:cNvPicPr>
            <a:picLocks noChangeAspect="1" noChangeArrowheads="1"/>
          </p:cNvPicPr>
          <p:nvPr/>
        </p:nvPicPr>
        <p:blipFill>
          <a:blip r:embed="rId4"/>
          <a:srcRect/>
          <a:stretch>
            <a:fillRect/>
          </a:stretch>
        </p:blipFill>
        <p:spPr bwMode="auto">
          <a:xfrm>
            <a:off x="4357686" y="1414471"/>
            <a:ext cx="4719059" cy="5014925"/>
          </a:xfrm>
          <a:prstGeom prst="rect">
            <a:avLst/>
          </a:prstGeom>
          <a:noFill/>
          <a:ln w="9525">
            <a:noFill/>
            <a:miter lim="800000"/>
            <a:headEnd/>
            <a:tailEnd/>
          </a:ln>
        </p:spPr>
      </p:pic>
      <p:sp>
        <p:nvSpPr>
          <p:cNvPr id="14" name="Text Placeholder 3"/>
          <p:cNvSpPr>
            <a:spLocks noGrp="1"/>
          </p:cNvSpPr>
          <p:nvPr>
            <p:ph type="body" idx="1"/>
          </p:nvPr>
        </p:nvSpPr>
        <p:spPr>
          <a:xfrm>
            <a:off x="4286248" y="1000108"/>
            <a:ext cx="3071834" cy="500066"/>
          </a:xfrm>
        </p:spPr>
        <p:txBody>
          <a:bodyPr>
            <a:normAutofit/>
          </a:bodyPr>
          <a:lstStyle/>
          <a:p>
            <a:r>
              <a:rPr lang="en-AU" b="1" dirty="0" smtClean="0">
                <a:solidFill>
                  <a:schemeClr val="accent2"/>
                </a:solidFill>
              </a:rPr>
              <a:t>description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5975350"/>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p:txBody>
          <a:bodyPr/>
          <a:lstStyle/>
          <a:p>
            <a:r>
              <a:rPr lang="en-AU" sz="2400" b="1" dirty="0" smtClean="0"/>
              <a:t>Marine Plywood </a:t>
            </a:r>
          </a:p>
          <a:p>
            <a:endParaRPr lang="en-AU" dirty="0"/>
          </a:p>
        </p:txBody>
      </p:sp>
      <p:sp>
        <p:nvSpPr>
          <p:cNvPr id="8" name="Rectangle 7"/>
          <p:cNvSpPr/>
          <p:nvPr/>
        </p:nvSpPr>
        <p:spPr>
          <a:xfrm>
            <a:off x="214282" y="1214422"/>
            <a:ext cx="3714776" cy="2862322"/>
          </a:xfrm>
          <a:prstGeom prst="rect">
            <a:avLst/>
          </a:prstGeom>
          <a:solidFill>
            <a:schemeClr val="bg1">
              <a:alpha val="59000"/>
            </a:schemeClr>
          </a:solidFill>
        </p:spPr>
        <p:txBody>
          <a:bodyPr wrap="square">
            <a:spAutoFit/>
          </a:bodyPr>
          <a:lstStyle/>
          <a:p>
            <a:r>
              <a:rPr lang="en-AU" dirty="0" smtClean="0"/>
              <a:t>Marine plywood is a premium quality plywood made of selected wood </a:t>
            </a:r>
          </a:p>
          <a:p>
            <a:r>
              <a:rPr lang="en-AU" dirty="0" smtClean="0"/>
              <a:t>species based on density, bending </a:t>
            </a:r>
          </a:p>
          <a:p>
            <a:r>
              <a:rPr lang="en-AU" dirty="0" smtClean="0"/>
              <a:t>strength, impact resistance and </a:t>
            </a:r>
          </a:p>
          <a:p>
            <a:r>
              <a:rPr lang="en-AU" dirty="0" smtClean="0"/>
              <a:t>surface finish characteristics. </a:t>
            </a:r>
          </a:p>
          <a:p>
            <a:r>
              <a:rPr lang="en-AU" dirty="0" smtClean="0"/>
              <a:t>Manufactured with an A-grade </a:t>
            </a:r>
          </a:p>
          <a:p>
            <a:r>
              <a:rPr lang="en-AU" dirty="0" smtClean="0"/>
              <a:t>sanded surface face on both sides, as per the AS/NZS 2272 standard, with no core gaps and a permanent waterproof A-bond glue. </a:t>
            </a:r>
            <a:endParaRPr lang="en-AU" dirty="0"/>
          </a:p>
        </p:txBody>
      </p:sp>
      <p:pic>
        <p:nvPicPr>
          <p:cNvPr id="40962" name="Picture 2"/>
          <p:cNvPicPr>
            <a:picLocks noChangeAspect="1" noChangeArrowheads="1"/>
          </p:cNvPicPr>
          <p:nvPr/>
        </p:nvPicPr>
        <p:blipFill>
          <a:blip r:embed="rId2"/>
          <a:srcRect/>
          <a:stretch>
            <a:fillRect/>
          </a:stretch>
        </p:blipFill>
        <p:spPr bwMode="auto">
          <a:xfrm>
            <a:off x="7572396" y="357166"/>
            <a:ext cx="666750" cy="666750"/>
          </a:xfrm>
          <a:prstGeom prst="rect">
            <a:avLst/>
          </a:prstGeom>
          <a:noFill/>
          <a:ln w="9525">
            <a:noFill/>
            <a:miter lim="800000"/>
            <a:headEnd/>
            <a:tailEnd/>
          </a:ln>
        </p:spPr>
      </p:pic>
      <p:pic>
        <p:nvPicPr>
          <p:cNvPr id="40964" name="Picture 4"/>
          <p:cNvPicPr>
            <a:picLocks noChangeAspect="1" noChangeArrowheads="1"/>
          </p:cNvPicPr>
          <p:nvPr/>
        </p:nvPicPr>
        <p:blipFill>
          <a:blip r:embed="rId3"/>
          <a:srcRect/>
          <a:stretch>
            <a:fillRect/>
          </a:stretch>
        </p:blipFill>
        <p:spPr bwMode="auto">
          <a:xfrm>
            <a:off x="8286776" y="357166"/>
            <a:ext cx="666750" cy="666750"/>
          </a:xfrm>
          <a:prstGeom prst="rect">
            <a:avLst/>
          </a:prstGeom>
          <a:noFill/>
          <a:ln w="9525">
            <a:noFill/>
            <a:miter lim="800000"/>
            <a:headEnd/>
            <a:tailEnd/>
          </a:ln>
        </p:spPr>
      </p:pic>
      <p:pic>
        <p:nvPicPr>
          <p:cNvPr id="40965" name="Picture 5"/>
          <p:cNvPicPr>
            <a:picLocks noChangeAspect="1" noChangeArrowheads="1"/>
          </p:cNvPicPr>
          <p:nvPr/>
        </p:nvPicPr>
        <p:blipFill>
          <a:blip r:embed="rId4"/>
          <a:srcRect/>
          <a:stretch>
            <a:fillRect/>
          </a:stretch>
        </p:blipFill>
        <p:spPr bwMode="auto">
          <a:xfrm>
            <a:off x="4000496" y="1928802"/>
            <a:ext cx="4730593" cy="3714776"/>
          </a:xfrm>
          <a:prstGeom prst="rect">
            <a:avLst/>
          </a:prstGeom>
          <a:noFill/>
          <a:ln w="9525">
            <a:noFill/>
            <a:miter lim="800000"/>
            <a:headEnd/>
            <a:tailEnd/>
          </a:ln>
        </p:spPr>
      </p:pic>
      <p:sp>
        <p:nvSpPr>
          <p:cNvPr id="16" name="Text Placeholder 3"/>
          <p:cNvSpPr>
            <a:spLocks noGrp="1"/>
          </p:cNvSpPr>
          <p:nvPr>
            <p:ph type="body" idx="1"/>
          </p:nvPr>
        </p:nvSpPr>
        <p:spPr>
          <a:xfrm>
            <a:off x="4000496" y="1357298"/>
            <a:ext cx="3071834" cy="500066"/>
          </a:xfrm>
        </p:spPr>
        <p:txBody>
          <a:bodyPr>
            <a:normAutofit/>
          </a:bodyPr>
          <a:lstStyle/>
          <a:p>
            <a:r>
              <a:rPr lang="en-AU" b="1" dirty="0" smtClean="0">
                <a:solidFill>
                  <a:schemeClr val="accent2"/>
                </a:solidFill>
              </a:rPr>
              <a:t>description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5832498"/>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p:txBody>
          <a:bodyPr/>
          <a:lstStyle/>
          <a:p>
            <a:r>
              <a:rPr lang="en-AU" sz="2400" b="1" dirty="0" smtClean="0"/>
              <a:t>Plywood Flooring </a:t>
            </a:r>
          </a:p>
          <a:p>
            <a:endParaRPr lang="en-AU" dirty="0"/>
          </a:p>
        </p:txBody>
      </p:sp>
      <p:sp>
        <p:nvSpPr>
          <p:cNvPr id="8" name="Rectangle 7"/>
          <p:cNvSpPr/>
          <p:nvPr/>
        </p:nvSpPr>
        <p:spPr>
          <a:xfrm>
            <a:off x="214282" y="1214422"/>
            <a:ext cx="5072098" cy="1754326"/>
          </a:xfrm>
          <a:prstGeom prst="rect">
            <a:avLst/>
          </a:prstGeom>
          <a:solidFill>
            <a:schemeClr val="bg1">
              <a:alpha val="59000"/>
            </a:schemeClr>
          </a:solidFill>
        </p:spPr>
        <p:txBody>
          <a:bodyPr wrap="square">
            <a:spAutoFit/>
          </a:bodyPr>
          <a:lstStyle/>
          <a:p>
            <a:r>
              <a:rPr lang="en-AU" dirty="0" smtClean="0"/>
              <a:t>Tongue and Groove Plywood is strong and durable, </a:t>
            </a:r>
          </a:p>
          <a:p>
            <a:r>
              <a:rPr lang="en-AU" dirty="0" smtClean="0"/>
              <a:t>with a pre-sanded C-grade face panel available in </a:t>
            </a:r>
          </a:p>
          <a:p>
            <a:r>
              <a:rPr lang="en-AU" dirty="0" err="1" smtClean="0"/>
              <a:t>arange</a:t>
            </a:r>
            <a:r>
              <a:rPr lang="en-AU" dirty="0" smtClean="0"/>
              <a:t> of thicknesses suitable for use in structural </a:t>
            </a:r>
          </a:p>
          <a:p>
            <a:r>
              <a:rPr lang="en-AU" dirty="0" smtClean="0"/>
              <a:t>and non-structural flooring.  It has a machined </a:t>
            </a:r>
          </a:p>
          <a:p>
            <a:r>
              <a:rPr lang="en-AU" dirty="0" smtClean="0"/>
              <a:t>groove along its edges, with a single plastic tongue </a:t>
            </a:r>
          </a:p>
          <a:p>
            <a:r>
              <a:rPr lang="en-AU" dirty="0" smtClean="0"/>
              <a:t>to form a tongue and groove joint between sheets. </a:t>
            </a:r>
            <a:endParaRPr lang="en-AU" dirty="0"/>
          </a:p>
        </p:txBody>
      </p:sp>
      <p:pic>
        <p:nvPicPr>
          <p:cNvPr id="39939" name="Picture 3"/>
          <p:cNvPicPr>
            <a:picLocks noChangeAspect="1" noChangeArrowheads="1"/>
          </p:cNvPicPr>
          <p:nvPr/>
        </p:nvPicPr>
        <p:blipFill>
          <a:blip r:embed="rId2"/>
          <a:srcRect/>
          <a:stretch>
            <a:fillRect/>
          </a:stretch>
        </p:blipFill>
        <p:spPr bwMode="auto">
          <a:xfrm>
            <a:off x="2786050" y="3429000"/>
            <a:ext cx="6067425" cy="2219325"/>
          </a:xfrm>
          <a:prstGeom prst="rect">
            <a:avLst/>
          </a:prstGeom>
          <a:noFill/>
          <a:ln w="9525">
            <a:noFill/>
            <a:miter lim="800000"/>
            <a:headEnd/>
            <a:tailEnd/>
          </a:ln>
        </p:spPr>
      </p:pic>
      <p:sp>
        <p:nvSpPr>
          <p:cNvPr id="6" name="Text Placeholder 3"/>
          <p:cNvSpPr>
            <a:spLocks noGrp="1"/>
          </p:cNvSpPr>
          <p:nvPr>
            <p:ph type="body" idx="1"/>
          </p:nvPr>
        </p:nvSpPr>
        <p:spPr>
          <a:xfrm>
            <a:off x="7143768" y="2928934"/>
            <a:ext cx="1643074" cy="500066"/>
          </a:xfrm>
        </p:spPr>
        <p:txBody>
          <a:bodyPr>
            <a:normAutofit/>
          </a:bodyPr>
          <a:lstStyle/>
          <a:p>
            <a:r>
              <a:rPr lang="en-AU" b="1" dirty="0" smtClean="0">
                <a:solidFill>
                  <a:schemeClr val="accent2"/>
                </a:solidFill>
              </a:rPr>
              <a:t>description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5832498"/>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a:xfrm>
            <a:off x="281444" y="666750"/>
            <a:ext cx="6933762" cy="639762"/>
          </a:xfrm>
        </p:spPr>
        <p:txBody>
          <a:bodyPr>
            <a:normAutofit/>
          </a:bodyPr>
          <a:lstStyle/>
          <a:p>
            <a:r>
              <a:rPr lang="en-AU" sz="2400" b="1" dirty="0" smtClean="0"/>
              <a:t>Paper and Polyester Overlay Plywood </a:t>
            </a:r>
          </a:p>
          <a:p>
            <a:endParaRPr lang="en-AU" dirty="0"/>
          </a:p>
        </p:txBody>
      </p:sp>
      <p:sp>
        <p:nvSpPr>
          <p:cNvPr id="8" name="Rectangle 7"/>
          <p:cNvSpPr/>
          <p:nvPr/>
        </p:nvSpPr>
        <p:spPr>
          <a:xfrm>
            <a:off x="357158" y="1142984"/>
            <a:ext cx="3286148" cy="4801314"/>
          </a:xfrm>
          <a:prstGeom prst="rect">
            <a:avLst/>
          </a:prstGeom>
          <a:solidFill>
            <a:schemeClr val="bg1">
              <a:alpha val="59000"/>
            </a:schemeClr>
          </a:solidFill>
        </p:spPr>
        <p:txBody>
          <a:bodyPr wrap="square">
            <a:spAutoFit/>
          </a:bodyPr>
          <a:lstStyle/>
          <a:p>
            <a:r>
              <a:rPr lang="en-AU" dirty="0" smtClean="0"/>
              <a:t>We offer a comprehensive range of polyester and paper overlay plywood’s available for use in interior applications such as wall and ceiling panelling. </a:t>
            </a:r>
            <a:r>
              <a:rPr lang="en-AU" dirty="0" err="1" smtClean="0"/>
              <a:t>Gunnersen</a:t>
            </a:r>
            <a:r>
              <a:rPr lang="en-AU" dirty="0" smtClean="0"/>
              <a:t> stock a variety of paper and polyester plywood. On request all paper designs can be coated with either the </a:t>
            </a:r>
            <a:r>
              <a:rPr lang="en-AU" dirty="0" err="1" smtClean="0"/>
              <a:t>Rezilience</a:t>
            </a:r>
            <a:r>
              <a:rPr lang="en-AU" dirty="0" smtClean="0"/>
              <a:t> finish to improve wearability and stain resistance, or the durable gloss/matt finish of polyester. Minimum quantities and lead times apply. Please contact your local </a:t>
            </a:r>
            <a:r>
              <a:rPr lang="en-AU" dirty="0" err="1" smtClean="0"/>
              <a:t>Gunnersen</a:t>
            </a:r>
            <a:r>
              <a:rPr lang="en-AU" dirty="0" smtClean="0"/>
              <a:t> branch for further information.</a:t>
            </a:r>
          </a:p>
          <a:p>
            <a:endParaRPr lang="en-AU" dirty="0"/>
          </a:p>
        </p:txBody>
      </p:sp>
      <p:sp>
        <p:nvSpPr>
          <p:cNvPr id="6" name="Text Placeholder 3"/>
          <p:cNvSpPr>
            <a:spLocks noGrp="1"/>
          </p:cNvSpPr>
          <p:nvPr>
            <p:ph type="body" idx="1"/>
          </p:nvPr>
        </p:nvSpPr>
        <p:spPr>
          <a:xfrm>
            <a:off x="7429520" y="1000108"/>
            <a:ext cx="1643074" cy="500066"/>
          </a:xfrm>
        </p:spPr>
        <p:txBody>
          <a:bodyPr>
            <a:normAutofit/>
          </a:bodyPr>
          <a:lstStyle/>
          <a:p>
            <a:r>
              <a:rPr lang="en-AU" b="1" dirty="0" smtClean="0">
                <a:solidFill>
                  <a:schemeClr val="accent2"/>
                </a:solidFill>
              </a:rPr>
              <a:t>description</a:t>
            </a:r>
          </a:p>
        </p:txBody>
      </p:sp>
      <p:pic>
        <p:nvPicPr>
          <p:cNvPr id="44034" name="Picture 2"/>
          <p:cNvPicPr>
            <a:picLocks noChangeAspect="1" noChangeArrowheads="1"/>
          </p:cNvPicPr>
          <p:nvPr/>
        </p:nvPicPr>
        <p:blipFill>
          <a:blip r:embed="rId2"/>
          <a:srcRect/>
          <a:stretch>
            <a:fillRect/>
          </a:stretch>
        </p:blipFill>
        <p:spPr bwMode="auto">
          <a:xfrm>
            <a:off x="4286248" y="1428736"/>
            <a:ext cx="4672024" cy="508339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70" y="5903936"/>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a:xfrm>
            <a:off x="281444" y="666750"/>
            <a:ext cx="6933762" cy="639762"/>
          </a:xfrm>
        </p:spPr>
        <p:txBody>
          <a:bodyPr>
            <a:normAutofit/>
          </a:bodyPr>
          <a:lstStyle/>
          <a:p>
            <a:r>
              <a:rPr lang="en-AU" sz="2400" b="1" dirty="0" smtClean="0"/>
              <a:t>Interior Plywood </a:t>
            </a:r>
          </a:p>
          <a:p>
            <a:endParaRPr lang="en-AU" dirty="0"/>
          </a:p>
        </p:txBody>
      </p:sp>
      <p:sp>
        <p:nvSpPr>
          <p:cNvPr id="8" name="Rectangle 7"/>
          <p:cNvSpPr/>
          <p:nvPr/>
        </p:nvSpPr>
        <p:spPr>
          <a:xfrm>
            <a:off x="357158" y="1142984"/>
            <a:ext cx="3286148" cy="3693319"/>
          </a:xfrm>
          <a:prstGeom prst="rect">
            <a:avLst/>
          </a:prstGeom>
          <a:solidFill>
            <a:schemeClr val="bg1">
              <a:alpha val="59000"/>
            </a:schemeClr>
          </a:solidFill>
        </p:spPr>
        <p:txBody>
          <a:bodyPr wrap="square">
            <a:spAutoFit/>
          </a:bodyPr>
          <a:lstStyle/>
          <a:p>
            <a:r>
              <a:rPr lang="en-AU" dirty="0" smtClean="0"/>
              <a:t>Interior plywood is intended for use in non-structural, interior applications where a high quality aesthetic finish is required. Our range of interior plywood includes a variety of hardwood species such as </a:t>
            </a:r>
            <a:r>
              <a:rPr lang="en-AU" dirty="0" err="1" smtClean="0"/>
              <a:t>Meranti</a:t>
            </a:r>
            <a:r>
              <a:rPr lang="en-AU" dirty="0" smtClean="0"/>
              <a:t>, </a:t>
            </a:r>
            <a:r>
              <a:rPr lang="en-AU" dirty="0" err="1" smtClean="0"/>
              <a:t>Melapi</a:t>
            </a:r>
            <a:r>
              <a:rPr lang="en-AU" dirty="0" smtClean="0"/>
              <a:t>, </a:t>
            </a:r>
            <a:r>
              <a:rPr lang="en-AU" dirty="0" err="1" smtClean="0"/>
              <a:t>Nyatoh</a:t>
            </a:r>
            <a:r>
              <a:rPr lang="en-AU" dirty="0" smtClean="0"/>
              <a:t>, Sliced Pacific Maple, Hoop Pine and </a:t>
            </a:r>
            <a:r>
              <a:rPr lang="en-AU" dirty="0" err="1" smtClean="0"/>
              <a:t>Radiata</a:t>
            </a:r>
            <a:r>
              <a:rPr lang="en-AU" dirty="0" smtClean="0"/>
              <a:t> Pine amongst others sourced from plantations and sustainable forests, locally and overseas. </a:t>
            </a:r>
          </a:p>
          <a:p>
            <a:endParaRPr lang="en-AU" dirty="0"/>
          </a:p>
        </p:txBody>
      </p:sp>
      <p:sp>
        <p:nvSpPr>
          <p:cNvPr id="6" name="Text Placeholder 3"/>
          <p:cNvSpPr>
            <a:spLocks noGrp="1"/>
          </p:cNvSpPr>
          <p:nvPr>
            <p:ph type="body" idx="1"/>
          </p:nvPr>
        </p:nvSpPr>
        <p:spPr>
          <a:xfrm>
            <a:off x="7429520" y="714356"/>
            <a:ext cx="1643074" cy="500066"/>
          </a:xfrm>
        </p:spPr>
        <p:txBody>
          <a:bodyPr>
            <a:normAutofit/>
          </a:bodyPr>
          <a:lstStyle/>
          <a:p>
            <a:r>
              <a:rPr lang="en-AU" b="1" dirty="0" smtClean="0">
                <a:solidFill>
                  <a:schemeClr val="accent2"/>
                </a:solidFill>
              </a:rPr>
              <a:t>description</a:t>
            </a:r>
          </a:p>
        </p:txBody>
      </p:sp>
      <p:pic>
        <p:nvPicPr>
          <p:cNvPr id="45058" name="Picture 2"/>
          <p:cNvPicPr>
            <a:picLocks noChangeAspect="1" noChangeArrowheads="1"/>
          </p:cNvPicPr>
          <p:nvPr/>
        </p:nvPicPr>
        <p:blipFill>
          <a:blip r:embed="rId2"/>
          <a:srcRect/>
          <a:stretch>
            <a:fillRect/>
          </a:stretch>
        </p:blipFill>
        <p:spPr bwMode="auto">
          <a:xfrm>
            <a:off x="4122717" y="1142984"/>
            <a:ext cx="4949877" cy="5500726"/>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70" y="5903936"/>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a:xfrm>
            <a:off x="281444" y="666750"/>
            <a:ext cx="6933762" cy="639762"/>
          </a:xfrm>
        </p:spPr>
        <p:txBody>
          <a:bodyPr>
            <a:normAutofit/>
          </a:bodyPr>
          <a:lstStyle/>
          <a:p>
            <a:r>
              <a:rPr lang="en-AU" sz="2400" b="1" dirty="0" smtClean="0"/>
              <a:t>Non structural Plywood </a:t>
            </a:r>
          </a:p>
          <a:p>
            <a:endParaRPr lang="en-AU" dirty="0"/>
          </a:p>
        </p:txBody>
      </p:sp>
      <p:sp>
        <p:nvSpPr>
          <p:cNvPr id="8" name="Rectangle 7"/>
          <p:cNvSpPr/>
          <p:nvPr/>
        </p:nvSpPr>
        <p:spPr>
          <a:xfrm>
            <a:off x="357158" y="1142984"/>
            <a:ext cx="6500858" cy="923330"/>
          </a:xfrm>
          <a:prstGeom prst="rect">
            <a:avLst/>
          </a:prstGeom>
          <a:solidFill>
            <a:schemeClr val="bg1">
              <a:alpha val="59000"/>
            </a:schemeClr>
          </a:solidFill>
        </p:spPr>
        <p:txBody>
          <a:bodyPr wrap="square">
            <a:spAutoFit/>
          </a:bodyPr>
          <a:lstStyle/>
          <a:p>
            <a:r>
              <a:rPr lang="en-AU" dirty="0" smtClean="0"/>
              <a:t>Speciality plywood available for the forming of curved surfaces in applications such as wall panelling and ceiling lining</a:t>
            </a:r>
          </a:p>
          <a:p>
            <a:endParaRPr lang="en-AU" dirty="0"/>
          </a:p>
        </p:txBody>
      </p:sp>
      <p:sp>
        <p:nvSpPr>
          <p:cNvPr id="6" name="Text Placeholder 3"/>
          <p:cNvSpPr>
            <a:spLocks noGrp="1"/>
          </p:cNvSpPr>
          <p:nvPr>
            <p:ph type="body" idx="1"/>
          </p:nvPr>
        </p:nvSpPr>
        <p:spPr>
          <a:xfrm>
            <a:off x="500034" y="3000372"/>
            <a:ext cx="1643074" cy="500066"/>
          </a:xfrm>
        </p:spPr>
        <p:txBody>
          <a:bodyPr>
            <a:normAutofit/>
          </a:bodyPr>
          <a:lstStyle/>
          <a:p>
            <a:r>
              <a:rPr lang="en-AU" b="1" dirty="0" smtClean="0">
                <a:solidFill>
                  <a:schemeClr val="accent2"/>
                </a:solidFill>
              </a:rPr>
              <a:t>description</a:t>
            </a:r>
          </a:p>
        </p:txBody>
      </p:sp>
      <p:pic>
        <p:nvPicPr>
          <p:cNvPr id="46082" name="Picture 2"/>
          <p:cNvPicPr>
            <a:picLocks noChangeAspect="1" noChangeArrowheads="1"/>
          </p:cNvPicPr>
          <p:nvPr/>
        </p:nvPicPr>
        <p:blipFill>
          <a:blip r:embed="rId2"/>
          <a:srcRect/>
          <a:stretch>
            <a:fillRect/>
          </a:stretch>
        </p:blipFill>
        <p:spPr bwMode="auto">
          <a:xfrm>
            <a:off x="428596" y="3571876"/>
            <a:ext cx="6067425" cy="16478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ko-KR" altLang="en-US"/>
          </a:p>
        </p:txBody>
      </p:sp>
      <p:pic>
        <p:nvPicPr>
          <p:cNvPr id="31746" name="Picture 2" descr="http://www.popularwoodworking.com/upload/images/2-plywood-core.jpg"/>
          <p:cNvPicPr>
            <a:picLocks noChangeAspect="1" noChangeArrowheads="1"/>
          </p:cNvPicPr>
          <p:nvPr/>
        </p:nvPicPr>
        <p:blipFill>
          <a:blip r:embed="rId2"/>
          <a:srcRect/>
          <a:stretch>
            <a:fillRect/>
          </a:stretch>
        </p:blipFill>
        <p:spPr bwMode="auto">
          <a:xfrm>
            <a:off x="214282" y="1714488"/>
            <a:ext cx="8929718" cy="442449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70" y="5903936"/>
            <a:ext cx="8610600" cy="882650"/>
          </a:xfrm>
        </p:spPr>
        <p:txBody>
          <a:bodyPr/>
          <a:lstStyle/>
          <a:p>
            <a:r>
              <a:rPr lang="en-AU" dirty="0" smtClean="0"/>
              <a:t>Plywood product</a:t>
            </a:r>
            <a:endParaRPr lang="en-AU" dirty="0"/>
          </a:p>
        </p:txBody>
      </p:sp>
      <p:sp>
        <p:nvSpPr>
          <p:cNvPr id="4" name="Text Placeholder 3"/>
          <p:cNvSpPr>
            <a:spLocks noGrp="1"/>
          </p:cNvSpPr>
          <p:nvPr>
            <p:ph type="body" idx="1"/>
          </p:nvPr>
        </p:nvSpPr>
        <p:spPr>
          <a:xfrm>
            <a:off x="281444" y="666750"/>
            <a:ext cx="6933762" cy="639762"/>
          </a:xfrm>
        </p:spPr>
        <p:txBody>
          <a:bodyPr>
            <a:normAutofit/>
          </a:bodyPr>
          <a:lstStyle/>
          <a:p>
            <a:r>
              <a:rPr lang="en-AU" sz="2400" b="1" dirty="0" err="1" smtClean="0"/>
              <a:t>Shadowclad</a:t>
            </a:r>
            <a:r>
              <a:rPr lang="en-AU" sz="2400" b="1" dirty="0" smtClean="0"/>
              <a:t> </a:t>
            </a:r>
          </a:p>
          <a:p>
            <a:endParaRPr lang="en-AU" dirty="0"/>
          </a:p>
        </p:txBody>
      </p:sp>
      <p:sp>
        <p:nvSpPr>
          <p:cNvPr id="8" name="Rectangle 7"/>
          <p:cNvSpPr/>
          <p:nvPr/>
        </p:nvSpPr>
        <p:spPr>
          <a:xfrm>
            <a:off x="357158" y="1142985"/>
            <a:ext cx="8501122" cy="3139321"/>
          </a:xfrm>
          <a:prstGeom prst="rect">
            <a:avLst/>
          </a:prstGeom>
          <a:solidFill>
            <a:schemeClr val="bg1">
              <a:alpha val="59000"/>
            </a:schemeClr>
          </a:solidFill>
        </p:spPr>
        <p:txBody>
          <a:bodyPr wrap="square">
            <a:spAutoFit/>
          </a:bodyPr>
          <a:lstStyle/>
          <a:p>
            <a:r>
              <a:rPr lang="en-AU" dirty="0" err="1" smtClean="0"/>
              <a:t>Shadowclad</a:t>
            </a:r>
            <a:r>
              <a:rPr lang="en-AU" dirty="0" smtClean="0"/>
              <a:t>® is a full exterior structural plywood that can be used for both decorative and bracing purposes available either primed or </a:t>
            </a:r>
            <a:r>
              <a:rPr lang="en-AU" dirty="0" err="1" smtClean="0"/>
              <a:t>unprimed</a:t>
            </a:r>
            <a:r>
              <a:rPr lang="en-AU" dirty="0" smtClean="0"/>
              <a:t>. </a:t>
            </a:r>
          </a:p>
          <a:p>
            <a:endParaRPr lang="en-AU" dirty="0" smtClean="0"/>
          </a:p>
          <a:p>
            <a:r>
              <a:rPr lang="en-AU" b="1" dirty="0" smtClean="0"/>
              <a:t>PLYWOOD CLADDING FOR BRACINGS &amp; DECORATIVE EXTERIORS </a:t>
            </a:r>
          </a:p>
          <a:p>
            <a:r>
              <a:rPr lang="en-AU" dirty="0" err="1" smtClean="0"/>
              <a:t>Shadowclad</a:t>
            </a:r>
            <a:r>
              <a:rPr lang="en-AU" dirty="0" smtClean="0"/>
              <a:t> inspires the designs of many leading Australian architects. Being a cladding and bracing material in one means that it is particularly cost-effective too. </a:t>
            </a:r>
          </a:p>
          <a:p>
            <a:r>
              <a:rPr lang="en-AU" dirty="0" smtClean="0"/>
              <a:t>With proven strength and durability, </a:t>
            </a:r>
            <a:r>
              <a:rPr lang="en-AU" dirty="0" err="1" smtClean="0"/>
              <a:t>Shadowclad</a:t>
            </a:r>
            <a:r>
              <a:rPr lang="en-AU" dirty="0" smtClean="0"/>
              <a:t> materials withstand the elements, offering architects, designers, builders and renovators a range of reliable design options. Their textured finish and </a:t>
            </a:r>
            <a:r>
              <a:rPr lang="en-AU" dirty="0" err="1" smtClean="0"/>
              <a:t>weathergrooves</a:t>
            </a:r>
            <a:r>
              <a:rPr lang="en-AU" dirty="0" smtClean="0"/>
              <a:t> are designed especially for exterior use. </a:t>
            </a:r>
          </a:p>
          <a:p>
            <a:endParaRPr lang="en-AU" dirty="0" smtClean="0"/>
          </a:p>
          <a:p>
            <a:endParaRPr lang="en-AU" dirty="0"/>
          </a:p>
        </p:txBody>
      </p:sp>
      <p:pic>
        <p:nvPicPr>
          <p:cNvPr id="47106" name="Picture 2"/>
          <p:cNvPicPr>
            <a:picLocks noChangeAspect="1" noChangeArrowheads="1"/>
          </p:cNvPicPr>
          <p:nvPr/>
        </p:nvPicPr>
        <p:blipFill>
          <a:blip r:embed="rId2"/>
          <a:srcRect/>
          <a:stretch>
            <a:fillRect/>
          </a:stretch>
        </p:blipFill>
        <p:spPr bwMode="auto">
          <a:xfrm>
            <a:off x="571472" y="5214950"/>
            <a:ext cx="666750" cy="666750"/>
          </a:xfrm>
          <a:prstGeom prst="rect">
            <a:avLst/>
          </a:prstGeom>
          <a:noFill/>
          <a:ln w="9525">
            <a:noFill/>
            <a:miter lim="800000"/>
            <a:headEnd/>
            <a:tailEnd/>
          </a:ln>
        </p:spPr>
      </p:pic>
      <p:pic>
        <p:nvPicPr>
          <p:cNvPr id="47107" name="Picture 3"/>
          <p:cNvPicPr>
            <a:picLocks noChangeAspect="1" noChangeArrowheads="1"/>
          </p:cNvPicPr>
          <p:nvPr/>
        </p:nvPicPr>
        <p:blipFill>
          <a:blip r:embed="rId3"/>
          <a:srcRect/>
          <a:stretch>
            <a:fillRect/>
          </a:stretch>
        </p:blipFill>
        <p:spPr bwMode="auto">
          <a:xfrm>
            <a:off x="1428728" y="5214950"/>
            <a:ext cx="666750" cy="666750"/>
          </a:xfrm>
          <a:prstGeom prst="rect">
            <a:avLst/>
          </a:prstGeom>
          <a:noFill/>
          <a:ln w="9525">
            <a:noFill/>
            <a:miter lim="800000"/>
            <a:headEnd/>
            <a:tailEnd/>
          </a:ln>
        </p:spPr>
      </p:pic>
      <p:pic>
        <p:nvPicPr>
          <p:cNvPr id="47108" name="Picture 4"/>
          <p:cNvPicPr>
            <a:picLocks noChangeAspect="1" noChangeArrowheads="1"/>
          </p:cNvPicPr>
          <p:nvPr/>
        </p:nvPicPr>
        <p:blipFill>
          <a:blip r:embed="rId4"/>
          <a:srcRect/>
          <a:stretch>
            <a:fillRect/>
          </a:stretch>
        </p:blipFill>
        <p:spPr bwMode="auto">
          <a:xfrm>
            <a:off x="2214546" y="5214950"/>
            <a:ext cx="666750" cy="666750"/>
          </a:xfrm>
          <a:prstGeom prst="rect">
            <a:avLst/>
          </a:prstGeom>
          <a:noFill/>
          <a:ln w="9525">
            <a:noFill/>
            <a:miter lim="800000"/>
            <a:headEnd/>
            <a:tailEnd/>
          </a:ln>
        </p:spPr>
      </p:pic>
      <p:pic>
        <p:nvPicPr>
          <p:cNvPr id="47109" name="Picture 5"/>
          <p:cNvPicPr>
            <a:picLocks noChangeAspect="1" noChangeArrowheads="1"/>
          </p:cNvPicPr>
          <p:nvPr/>
        </p:nvPicPr>
        <p:blipFill>
          <a:blip r:embed="rId5"/>
          <a:srcRect/>
          <a:stretch>
            <a:fillRect/>
          </a:stretch>
        </p:blipFill>
        <p:spPr bwMode="auto">
          <a:xfrm>
            <a:off x="3000364" y="5214950"/>
            <a:ext cx="676275" cy="666750"/>
          </a:xfrm>
          <a:prstGeom prst="rect">
            <a:avLst/>
          </a:prstGeom>
          <a:noFill/>
          <a:ln w="9525">
            <a:noFill/>
            <a:miter lim="800000"/>
            <a:headEnd/>
            <a:tailEnd/>
          </a:ln>
        </p:spPr>
      </p:pic>
      <p:pic>
        <p:nvPicPr>
          <p:cNvPr id="47110" name="Picture 6"/>
          <p:cNvPicPr>
            <a:picLocks noChangeAspect="1" noChangeArrowheads="1"/>
          </p:cNvPicPr>
          <p:nvPr/>
        </p:nvPicPr>
        <p:blipFill>
          <a:blip r:embed="rId6"/>
          <a:srcRect/>
          <a:stretch>
            <a:fillRect/>
          </a:stretch>
        </p:blipFill>
        <p:spPr bwMode="auto">
          <a:xfrm>
            <a:off x="4786314" y="3643314"/>
            <a:ext cx="4005263" cy="303234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3500438"/>
            <a:ext cx="6858016" cy="923330"/>
          </a:xfrm>
          <a:prstGeom prst="rect">
            <a:avLst/>
          </a:prstGeom>
        </p:spPr>
        <p:txBody>
          <a:bodyPr wrap="square">
            <a:spAutoFit/>
          </a:bodyPr>
          <a:lstStyle/>
          <a:p>
            <a:r>
              <a:rPr lang="en-US" dirty="0" smtClean="0"/>
              <a:t>What are the requirements of marine plywood?</a:t>
            </a:r>
          </a:p>
          <a:p>
            <a:r>
              <a:rPr lang="en-US" dirty="0" smtClean="0"/>
              <a:t>            1. Water Proof adhesive</a:t>
            </a:r>
          </a:p>
          <a:p>
            <a:r>
              <a:rPr lang="en-US" dirty="0" smtClean="0"/>
              <a:t>            2. </a:t>
            </a:r>
            <a:r>
              <a:rPr lang="en-US" u="sng" dirty="0" smtClean="0"/>
              <a:t>ALL Veneers</a:t>
            </a:r>
            <a:r>
              <a:rPr lang="en-US" dirty="0" smtClean="0"/>
              <a:t> are B grade or better.</a:t>
            </a:r>
            <a:endParaRPr lang="en-US" dirty="0"/>
          </a:p>
        </p:txBody>
      </p:sp>
      <p:sp>
        <p:nvSpPr>
          <p:cNvPr id="3" name="Rectangle 2"/>
          <p:cNvSpPr/>
          <p:nvPr/>
        </p:nvSpPr>
        <p:spPr>
          <a:xfrm>
            <a:off x="642910" y="1142984"/>
            <a:ext cx="7143800" cy="2585323"/>
          </a:xfrm>
          <a:prstGeom prst="rect">
            <a:avLst/>
          </a:prstGeom>
        </p:spPr>
        <p:txBody>
          <a:bodyPr wrap="square">
            <a:spAutoFit/>
          </a:bodyPr>
          <a:lstStyle/>
          <a:p>
            <a:r>
              <a:rPr lang="en-US" dirty="0" smtClean="0"/>
              <a:t>Softwood plywood grades are the combination of the face veneer and the back veneer. </a:t>
            </a:r>
          </a:p>
          <a:p>
            <a:r>
              <a:rPr lang="en-US" dirty="0" smtClean="0"/>
              <a:t>Examples are:  A-C    Face is A grade and Back is C grade</a:t>
            </a:r>
            <a:br>
              <a:rPr lang="en-US" dirty="0" smtClean="0"/>
            </a:br>
            <a:r>
              <a:rPr lang="en-US" dirty="0" smtClean="0"/>
              <a:t>                                        C-D  Face is C grade and Back is D grade</a:t>
            </a:r>
            <a:br>
              <a:rPr lang="en-US" dirty="0" smtClean="0"/>
            </a:br>
            <a:r>
              <a:rPr lang="en-US" dirty="0" smtClean="0"/>
              <a:t>                                        B-B  both Face and Back are B grade.</a:t>
            </a:r>
          </a:p>
          <a:p>
            <a:r>
              <a:rPr lang="en-US" dirty="0" smtClean="0"/>
              <a:t>What are the requirements of exterior plywood?</a:t>
            </a:r>
          </a:p>
          <a:p>
            <a:r>
              <a:rPr lang="en-US" dirty="0" smtClean="0"/>
              <a:t>            1. Exterior (water proof) adhesive.</a:t>
            </a:r>
          </a:p>
          <a:p>
            <a:r>
              <a:rPr lang="en-US" dirty="0" smtClean="0"/>
              <a:t>            2. </a:t>
            </a:r>
            <a:r>
              <a:rPr lang="en-US" u="sng" dirty="0" smtClean="0"/>
              <a:t>ALL Veneers</a:t>
            </a:r>
            <a:r>
              <a:rPr lang="en-US" dirty="0" smtClean="0"/>
              <a:t> (face, back or in the middle) are C grade or better.</a:t>
            </a:r>
          </a:p>
          <a:p>
            <a:r>
              <a:rPr lang="en-US" dirty="0" smtClean="0"/>
              <a:t>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Handling</a:t>
            </a:r>
            <a:br>
              <a:rPr lang="en-AU" b="1" dirty="0" smtClean="0"/>
            </a:br>
            <a:endParaRPr lang="en-AU" dirty="0"/>
          </a:p>
        </p:txBody>
      </p:sp>
      <p:sp>
        <p:nvSpPr>
          <p:cNvPr id="3" name="Rectangle 2"/>
          <p:cNvSpPr/>
          <p:nvPr/>
        </p:nvSpPr>
        <p:spPr>
          <a:xfrm>
            <a:off x="571472" y="1142984"/>
            <a:ext cx="5214974" cy="2862322"/>
          </a:xfrm>
          <a:prstGeom prst="rect">
            <a:avLst/>
          </a:prstGeom>
        </p:spPr>
        <p:txBody>
          <a:bodyPr wrap="square">
            <a:spAutoFit/>
          </a:bodyPr>
          <a:lstStyle/>
          <a:p>
            <a:r>
              <a:rPr lang="en-AU" dirty="0" smtClean="0"/>
              <a:t>Panels should be unloaded so that no damage to pallets or bundles will occur. Metal</a:t>
            </a:r>
          </a:p>
          <a:p>
            <a:r>
              <a:rPr lang="en-AU" dirty="0" smtClean="0"/>
              <a:t>slings, hooks or chains should not be in contact with the panels. The panels should be </a:t>
            </a:r>
            <a:r>
              <a:rPr lang="en-AU" dirty="0" smtClean="0">
                <a:latin typeface="AkzidenzGrotesk-Light"/>
              </a:rPr>
              <a:t>removed from pallets or bundles by hand, taking care not to damage edges or faces by</a:t>
            </a:r>
          </a:p>
          <a:p>
            <a:r>
              <a:rPr lang="en-AU" dirty="0" smtClean="0">
                <a:latin typeface="AkzidenzGrotesk-Light"/>
              </a:rPr>
              <a:t>dropping them or dragging them along the ground. When lifting panels by fork-lift truck</a:t>
            </a:r>
          </a:p>
          <a:p>
            <a:r>
              <a:rPr lang="en-AU" dirty="0" smtClean="0">
                <a:latin typeface="AkzidenzGrotesk-Light"/>
              </a:rPr>
              <a:t>care must be taken to prevent the panels being damaged.</a:t>
            </a:r>
            <a:endParaRPr lang="en-AU" dirty="0"/>
          </a:p>
        </p:txBody>
      </p:sp>
      <p:sp>
        <p:nvSpPr>
          <p:cNvPr id="4" name="Rectangle 3"/>
          <p:cNvSpPr/>
          <p:nvPr/>
        </p:nvSpPr>
        <p:spPr>
          <a:xfrm>
            <a:off x="285720" y="5715016"/>
            <a:ext cx="6500858" cy="369332"/>
          </a:xfrm>
          <a:prstGeom prst="rect">
            <a:avLst/>
          </a:prstGeom>
        </p:spPr>
        <p:txBody>
          <a:bodyPr wrap="square">
            <a:spAutoFit/>
          </a:bodyPr>
          <a:lstStyle/>
          <a:p>
            <a:r>
              <a:rPr lang="en-AU" dirty="0" smtClean="0"/>
              <a:t>http://www.arcspace.com/books/Bent_Ply/bent_ply_book.html</a:t>
            </a:r>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285860"/>
            <a:ext cx="6143668" cy="4524315"/>
          </a:xfrm>
          <a:prstGeom prst="rect">
            <a:avLst/>
          </a:prstGeom>
        </p:spPr>
        <p:txBody>
          <a:bodyPr wrap="square">
            <a:spAutoFit/>
          </a:bodyPr>
          <a:lstStyle/>
          <a:p>
            <a:r>
              <a:rPr lang="en-AU" dirty="0" smtClean="0"/>
              <a:t>Panels should be stored horizontally under cover in their</a:t>
            </a:r>
          </a:p>
          <a:p>
            <a:r>
              <a:rPr lang="en-AU" dirty="0" smtClean="0"/>
              <a:t>original packing in conditions of moisture and temperature </a:t>
            </a:r>
          </a:p>
          <a:p>
            <a:r>
              <a:rPr lang="en-AU" dirty="0" smtClean="0"/>
              <a:t>similar to those in which they are to be used. </a:t>
            </a:r>
          </a:p>
          <a:p>
            <a:r>
              <a:rPr lang="en-AU" dirty="0" smtClean="0"/>
              <a:t>Increased moisture content and temperature variation may</a:t>
            </a:r>
          </a:p>
          <a:p>
            <a:r>
              <a:rPr lang="en-AU" dirty="0" smtClean="0"/>
              <a:t>cause internal stresses, thickness swelling or surface defects. </a:t>
            </a:r>
          </a:p>
          <a:p>
            <a:r>
              <a:rPr lang="en-AU" dirty="0" smtClean="0"/>
              <a:t>Stack panels on a firm raised base, with enough bearers to </a:t>
            </a:r>
          </a:p>
          <a:p>
            <a:r>
              <a:rPr lang="en-AU" dirty="0" smtClean="0"/>
              <a:t>prevent sagging. </a:t>
            </a:r>
          </a:p>
          <a:p>
            <a:r>
              <a:rPr lang="en-AU" dirty="0" smtClean="0"/>
              <a:t>Cover the stack to protect the top and the edges from </a:t>
            </a:r>
          </a:p>
          <a:p>
            <a:r>
              <a:rPr lang="en-AU" dirty="0" smtClean="0"/>
              <a:t>moisture penetration.</a:t>
            </a:r>
          </a:p>
          <a:p>
            <a:r>
              <a:rPr lang="en-AU" dirty="0" smtClean="0"/>
              <a:t>During prolonged storage it is recommended to relieve the </a:t>
            </a:r>
          </a:p>
          <a:p>
            <a:r>
              <a:rPr lang="en-AU" dirty="0" smtClean="0"/>
              <a:t>original strapping to prevent leaving a mark on the top and </a:t>
            </a:r>
          </a:p>
          <a:p>
            <a:r>
              <a:rPr lang="en-AU" dirty="0" smtClean="0"/>
              <a:t>bottom panels in the stack.</a:t>
            </a:r>
          </a:p>
          <a:p>
            <a:r>
              <a:rPr lang="en-AU" dirty="0" smtClean="0"/>
              <a:t>If film-faced formwork panels need to be stored temporarily </a:t>
            </a:r>
          </a:p>
          <a:p>
            <a:r>
              <a:rPr lang="en-AU" dirty="0" smtClean="0"/>
              <a:t>outdoors cover them with tarpaulins. </a:t>
            </a:r>
          </a:p>
          <a:p>
            <a:r>
              <a:rPr lang="en-AU" dirty="0" smtClean="0"/>
              <a:t>Care must be taken to prevent the panel edges being subjected to rain, splashing or ground water.</a:t>
            </a:r>
            <a:endParaRPr lang="en-AU" dirty="0"/>
          </a:p>
        </p:txBody>
      </p:sp>
      <p:sp>
        <p:nvSpPr>
          <p:cNvPr id="3" name="Title 2"/>
          <p:cNvSpPr>
            <a:spLocks noGrp="1"/>
          </p:cNvSpPr>
          <p:nvPr>
            <p:ph type="title"/>
          </p:nvPr>
        </p:nvSpPr>
        <p:spPr/>
        <p:txBody>
          <a:bodyPr/>
          <a:lstStyle/>
          <a:p>
            <a:r>
              <a:rPr lang="en-AU" b="1" dirty="0" smtClean="0"/>
              <a:t>Storage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afrc.uamont.edu/pattersond/Coursework/Undergrad/veneerslicing.gif"/>
          <p:cNvPicPr>
            <a:picLocks noChangeAspect="1" noChangeArrowheads="1"/>
          </p:cNvPicPr>
          <p:nvPr/>
        </p:nvPicPr>
        <p:blipFill>
          <a:blip r:embed="rId2"/>
          <a:srcRect/>
          <a:stretch>
            <a:fillRect/>
          </a:stretch>
        </p:blipFill>
        <p:spPr bwMode="auto">
          <a:xfrm>
            <a:off x="457649" y="3000372"/>
            <a:ext cx="8686351" cy="4143404"/>
          </a:xfrm>
          <a:prstGeom prst="rect">
            <a:avLst/>
          </a:prstGeom>
          <a:noFill/>
        </p:spPr>
      </p:pic>
      <p:sp>
        <p:nvSpPr>
          <p:cNvPr id="3" name="Rectangle 2"/>
          <p:cNvSpPr/>
          <p:nvPr/>
        </p:nvSpPr>
        <p:spPr>
          <a:xfrm>
            <a:off x="214282" y="1428736"/>
            <a:ext cx="8715404" cy="923330"/>
          </a:xfrm>
          <a:prstGeom prst="rect">
            <a:avLst/>
          </a:prstGeom>
        </p:spPr>
        <p:txBody>
          <a:bodyPr wrap="square">
            <a:spAutoFit/>
          </a:bodyPr>
          <a:lstStyle/>
          <a:p>
            <a:r>
              <a:rPr lang="en-US" dirty="0" smtClean="0"/>
              <a:t>Sliced veneers, as depicted in the upper portion of the above figure, are used for furniture, cabinets, paneling, and other decorative and architectural purposes. The logs are sawn to produce </a:t>
            </a:r>
            <a:r>
              <a:rPr lang="en-US" dirty="0" err="1" smtClean="0"/>
              <a:t>flitches</a:t>
            </a:r>
            <a:r>
              <a:rPr lang="en-US" dirty="0" smtClean="0"/>
              <a:t> with the correct grain orientation and the </a:t>
            </a:r>
            <a:r>
              <a:rPr lang="en-US" dirty="0" err="1" smtClean="0"/>
              <a:t>flitches</a:t>
            </a:r>
            <a:r>
              <a:rPr lang="en-US" dirty="0" smtClean="0"/>
              <a:t> are sliced.</a:t>
            </a:r>
            <a:endParaRPr lang="en-US" dirty="0"/>
          </a:p>
        </p:txBody>
      </p:sp>
      <p:sp>
        <p:nvSpPr>
          <p:cNvPr id="4" name="Title 3"/>
          <p:cNvSpPr>
            <a:spLocks noGrp="1"/>
          </p:cNvSpPr>
          <p:nvPr>
            <p:ph type="title"/>
          </p:nvPr>
        </p:nvSpPr>
        <p:spPr>
          <a:xfrm>
            <a:off x="285720" y="214290"/>
            <a:ext cx="8686800" cy="841248"/>
          </a:xfrm>
        </p:spPr>
        <p:txBody>
          <a:bodyPr/>
          <a:lstStyle/>
          <a:p>
            <a:r>
              <a:rPr lang="en-US" dirty="0" smtClean="0"/>
              <a:t>Sliced veneers</a:t>
            </a:r>
            <a:endParaRPr lang="ko-KR"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http://www.capitolcitylumber.com/images/plywood_veneer_cuts.jpg"/>
          <p:cNvPicPr>
            <a:picLocks noChangeAspect="1" noChangeArrowheads="1"/>
          </p:cNvPicPr>
          <p:nvPr/>
        </p:nvPicPr>
        <p:blipFill>
          <a:blip r:embed="rId2"/>
          <a:srcRect/>
          <a:stretch>
            <a:fillRect/>
          </a:stretch>
        </p:blipFill>
        <p:spPr bwMode="auto">
          <a:xfrm>
            <a:off x="2643174" y="285728"/>
            <a:ext cx="6215074" cy="630386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142844" y="785794"/>
          <a:ext cx="8858344" cy="5929354"/>
        </p:xfrm>
        <a:graphic>
          <a:graphicData uri="http://schemas.openxmlformats.org/drawingml/2006/table">
            <a:tbl>
              <a:tblPr firstRow="1" bandRow="1">
                <a:tableStyleId>{5C22544A-7EE6-4342-B048-85BDC9FD1C3A}</a:tableStyleId>
              </a:tblPr>
              <a:tblGrid>
                <a:gridCol w="8858344"/>
              </a:tblGrid>
              <a:tr h="5929354">
                <a:tc>
                  <a:txBody>
                    <a:bodyPr/>
                    <a:lstStyle/>
                    <a:p>
                      <a:endParaRPr lang="en-AU" dirty="0"/>
                    </a:p>
                  </a:txBody>
                  <a:tcPr>
                    <a:solidFill>
                      <a:schemeClr val="bg1">
                        <a:alpha val="46000"/>
                      </a:schemeClr>
                    </a:solidFill>
                  </a:tcPr>
                </a:tc>
              </a:tr>
            </a:tbl>
          </a:graphicData>
        </a:graphic>
      </p:graphicFrame>
      <p:sp>
        <p:nvSpPr>
          <p:cNvPr id="3" name="Title 2"/>
          <p:cNvSpPr>
            <a:spLocks noGrp="1"/>
          </p:cNvSpPr>
          <p:nvPr>
            <p:ph type="title"/>
          </p:nvPr>
        </p:nvSpPr>
        <p:spPr>
          <a:xfrm>
            <a:off x="457200" y="214290"/>
            <a:ext cx="8686800" cy="841248"/>
          </a:xfrm>
        </p:spPr>
        <p:txBody>
          <a:bodyPr>
            <a:normAutofit fontScale="90000"/>
          </a:bodyPr>
          <a:lstStyle/>
          <a:p>
            <a:r>
              <a:rPr lang="en-US" b="1" dirty="0" smtClean="0"/>
              <a:t>Veneer quality</a:t>
            </a:r>
            <a:br>
              <a:rPr lang="en-US" b="1" dirty="0" smtClean="0"/>
            </a:br>
            <a:endParaRPr lang="ko-KR" altLang="en-US" dirty="0"/>
          </a:p>
        </p:txBody>
      </p:sp>
      <p:graphicFrame>
        <p:nvGraphicFramePr>
          <p:cNvPr id="17" name="Table 16"/>
          <p:cNvGraphicFramePr>
            <a:graphicFrameLocks noGrp="1"/>
          </p:cNvGraphicFramePr>
          <p:nvPr/>
        </p:nvGraphicFramePr>
        <p:xfrm>
          <a:off x="214282" y="2071584"/>
          <a:ext cx="8715438" cy="4510187"/>
        </p:xfrm>
        <a:graphic>
          <a:graphicData uri="http://schemas.openxmlformats.org/drawingml/2006/table">
            <a:tbl>
              <a:tblPr>
                <a:effectLst>
                  <a:outerShdw blurRad="50800" dist="38100" dir="5400000" algn="t" rotWithShape="0">
                    <a:prstClr val="black">
                      <a:alpha val="40000"/>
                    </a:prstClr>
                  </a:outerShdw>
                </a:effectLst>
              </a:tblPr>
              <a:tblGrid>
                <a:gridCol w="1452573"/>
                <a:gridCol w="1452573"/>
                <a:gridCol w="1452573"/>
                <a:gridCol w="1452573"/>
                <a:gridCol w="1452573"/>
                <a:gridCol w="1452573"/>
              </a:tblGrid>
              <a:tr h="1714512">
                <a:tc>
                  <a:txBody>
                    <a:bodyPr/>
                    <a:lstStyle/>
                    <a:p>
                      <a:r>
                        <a:rPr lang="en-AU" sz="1200" dirty="0"/>
                        <a:t>Grade A</a:t>
                      </a:r>
                    </a:p>
                  </a:txBody>
                  <a:tcPr marL="31504" marR="31504" marT="15752" marB="15752" anchor="b">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dirty="0"/>
                        <a:t>Grade S</a:t>
                      </a:r>
                    </a:p>
                  </a:txBody>
                  <a:tcPr marL="31504" marR="31504" marT="15752" marB="15752" anchor="b">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dirty="0"/>
                        <a:t>Grade B</a:t>
                      </a:r>
                    </a:p>
                  </a:txBody>
                  <a:tcPr marL="31504" marR="31504" marT="15752" marB="15752" anchor="b">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dirty="0"/>
                        <a:t>Grade C</a:t>
                      </a:r>
                    </a:p>
                  </a:txBody>
                  <a:tcPr marL="31504" marR="31504" marT="15752" marB="15752" anchor="b">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dirty="0"/>
                        <a:t>Grade D</a:t>
                      </a:r>
                    </a:p>
                  </a:txBody>
                  <a:tcPr marL="31504" marR="31504" marT="15752" marB="15752" anchor="b">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dirty="0"/>
                        <a:t>Grade PG</a:t>
                      </a:r>
                    </a:p>
                  </a:txBody>
                  <a:tcPr marL="31504" marR="31504" marT="15752" marB="15752" anchor="b">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29547">
                <a:tc>
                  <a:txBody>
                    <a:bodyPr/>
                    <a:lstStyle/>
                    <a:p>
                      <a:r>
                        <a:rPr lang="en-AU" sz="1200" b="1" dirty="0"/>
                        <a:t>Description:</a:t>
                      </a:r>
                      <a:endParaRPr lang="en-AU" sz="1200" dirty="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dirty="0"/>
                        <a:t>Description:</a:t>
                      </a:r>
                      <a:endParaRPr lang="en-AU" sz="1200" dirty="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Description:</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Description:</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Description:</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Description:</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027869">
                <a:tc>
                  <a:txBody>
                    <a:bodyPr/>
                    <a:lstStyle/>
                    <a:p>
                      <a:r>
                        <a:rPr lang="en-AU" sz="1100" dirty="0"/>
                        <a:t>A high quality appearance grade veneer suitable for clear finishing.</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An appearance grade veneer which permits natural characteristics such as knots as a decorative feature subject to agreement.</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An appearance grade suitable for high quality paint finishing.</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a:t>A non-appearance grade with a solid surface. All imperfections such as knot holes or splits are filled.</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A non-appearance grade with permitted open imperfections. Limited number of knots and knot holes up to 75mm wide are permitted. </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A non-appearance grade that has open imperfections such as holes, knots, splits and rough grain. </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57190">
                <a:tc>
                  <a:txBody>
                    <a:bodyPr/>
                    <a:lstStyle/>
                    <a:p>
                      <a:r>
                        <a:rPr lang="en-AU" sz="1200" b="1"/>
                        <a:t>Applications</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dirty="0"/>
                        <a:t>Applications</a:t>
                      </a:r>
                      <a:endParaRPr lang="en-AU" sz="1200" dirty="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Applications</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Applications</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dirty="0"/>
                        <a:t>Applications</a:t>
                      </a:r>
                      <a:endParaRPr lang="en-AU" sz="1200" dirty="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200" b="1"/>
                        <a:t>Applications</a:t>
                      </a:r>
                      <a:endParaRPr lang="en-AU" sz="1200"/>
                    </a:p>
                  </a:txBody>
                  <a:tcPr marL="31504" marR="31504" marT="15752" marB="15752"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071594">
                <a:tc>
                  <a:txBody>
                    <a:bodyPr/>
                    <a:lstStyle/>
                    <a:p>
                      <a:r>
                        <a:rPr lang="en-AU" sz="1100" dirty="0"/>
                        <a:t>Textured exterior </a:t>
                      </a:r>
                      <a:endParaRPr lang="en-AU" sz="1100" dirty="0" smtClean="0"/>
                    </a:p>
                    <a:p>
                      <a:r>
                        <a:rPr lang="en-AU" sz="1100" dirty="0" smtClean="0"/>
                        <a:t>cladding</a:t>
                      </a:r>
                      <a:r>
                        <a:rPr lang="en-AU" sz="1100" dirty="0"/>
                        <a:t/>
                      </a:r>
                      <a:br>
                        <a:rPr lang="en-AU" sz="1100" dirty="0"/>
                      </a:br>
                      <a:r>
                        <a:rPr lang="en-AU" sz="1100" dirty="0"/>
                        <a:t>Interior wall lining</a:t>
                      </a:r>
                      <a:br>
                        <a:rPr lang="en-AU" sz="1100" dirty="0"/>
                      </a:br>
                      <a:r>
                        <a:rPr lang="en-AU" sz="1100" dirty="0"/>
                        <a:t>Interior ceiling lining</a:t>
                      </a:r>
                      <a:br>
                        <a:rPr lang="en-AU" sz="1100" dirty="0"/>
                      </a:br>
                      <a:r>
                        <a:rPr lang="en-AU" sz="1100" dirty="0"/>
                        <a:t>Furniture &amp; joinery </a:t>
                      </a:r>
                      <a:br>
                        <a:rPr lang="en-AU" sz="1100" dirty="0"/>
                      </a:br>
                      <a:endParaRPr lang="en-AU" sz="1100" dirty="0"/>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Decorative applications</a:t>
                      </a:r>
                      <a:br>
                        <a:rPr lang="en-AU" sz="1100" dirty="0"/>
                      </a:br>
                      <a:r>
                        <a:rPr lang="en-AU" sz="1100" dirty="0"/>
                        <a:t>Interior wall lining</a:t>
                      </a:r>
                      <a:br>
                        <a:rPr lang="en-AU" sz="1100" dirty="0"/>
                      </a:br>
                      <a:r>
                        <a:rPr lang="en-AU" sz="1100" dirty="0"/>
                        <a:t>Interior ceiling lining</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Furniture &amp; joinery</a:t>
                      </a:r>
                      <a:br>
                        <a:rPr lang="en-AU" sz="1100" dirty="0"/>
                      </a:br>
                      <a:r>
                        <a:rPr lang="en-AU" sz="1100" dirty="0"/>
                        <a:t>Concrete formwork</a:t>
                      </a:r>
                      <a:br>
                        <a:rPr lang="en-AU" sz="1100" dirty="0"/>
                      </a:br>
                      <a:r>
                        <a:rPr lang="en-AU" sz="1100" dirty="0"/>
                        <a:t>Primary sheathing</a:t>
                      </a:r>
                      <a:br>
                        <a:rPr lang="en-AU" sz="1100" dirty="0"/>
                      </a:br>
                      <a:r>
                        <a:rPr lang="en-AU" sz="1100" dirty="0" smtClean="0"/>
                        <a:t>Signs</a:t>
                      </a:r>
                      <a:r>
                        <a:rPr lang="en-AU" sz="1100" baseline="0" dirty="0" smtClean="0"/>
                        <a:t> </a:t>
                      </a:r>
                      <a:r>
                        <a:rPr lang="en-AU" sz="1100" dirty="0" smtClean="0"/>
                        <a:t>Engineered </a:t>
                      </a:r>
                      <a:r>
                        <a:rPr lang="en-AU" sz="1100" dirty="0"/>
                        <a:t>components</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Concrete formwork</a:t>
                      </a:r>
                      <a:br>
                        <a:rPr lang="en-AU" sz="1100" dirty="0"/>
                      </a:br>
                      <a:r>
                        <a:rPr lang="en-AU" sz="1100" dirty="0"/>
                        <a:t>Gussets Roof decking</a:t>
                      </a:r>
                      <a:br>
                        <a:rPr lang="en-AU" sz="1100" dirty="0"/>
                      </a:br>
                      <a:r>
                        <a:rPr lang="en-AU" sz="1100" dirty="0"/>
                        <a:t>Flooring Sub sheathing</a:t>
                      </a:r>
                      <a:br>
                        <a:rPr lang="en-AU" sz="1100" dirty="0"/>
                      </a:br>
                      <a:r>
                        <a:rPr lang="en-AU" sz="1100" dirty="0"/>
                        <a:t>Bins, boxes &amp; crates</a:t>
                      </a:r>
                      <a:br>
                        <a:rPr lang="en-AU" sz="1100" dirty="0"/>
                      </a:br>
                      <a:r>
                        <a:rPr lang="en-AU" sz="1100" dirty="0"/>
                        <a:t>Stressed skin panels</a:t>
                      </a:r>
                      <a:br>
                        <a:rPr lang="en-AU" sz="1100" dirty="0"/>
                      </a:br>
                      <a:r>
                        <a:rPr lang="en-AU" sz="1100" dirty="0"/>
                        <a:t>Hoardings</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Structural components</a:t>
                      </a:r>
                      <a:br>
                        <a:rPr lang="en-AU" sz="1100" dirty="0"/>
                      </a:br>
                      <a:r>
                        <a:rPr lang="en-AU" sz="1100" dirty="0"/>
                        <a:t>Beams &amp; portals</a:t>
                      </a:r>
                      <a:br>
                        <a:rPr lang="en-AU" sz="1100" dirty="0"/>
                      </a:br>
                      <a:r>
                        <a:rPr lang="en-AU" sz="1100" dirty="0"/>
                        <a:t>Roofing Bracing</a:t>
                      </a:r>
                      <a:br>
                        <a:rPr lang="en-AU" sz="1100" dirty="0"/>
                      </a:br>
                      <a:r>
                        <a:rPr lang="en-AU" sz="1100" dirty="0"/>
                        <a:t>Utility buildings</a:t>
                      </a:r>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AU" sz="1100" dirty="0"/>
                        <a:t>Temporary security</a:t>
                      </a:r>
                      <a:br>
                        <a:rPr lang="en-AU" sz="1100" dirty="0"/>
                      </a:br>
                      <a:r>
                        <a:rPr lang="en-AU" sz="1100" dirty="0"/>
                        <a:t>covers</a:t>
                      </a:r>
                      <a:br>
                        <a:rPr lang="en-AU" sz="1100" dirty="0"/>
                      </a:br>
                      <a:r>
                        <a:rPr lang="en-AU" sz="1100" dirty="0"/>
                        <a:t>Pallets Fillets &amp; liners</a:t>
                      </a:r>
                      <a:br>
                        <a:rPr lang="en-AU" sz="1100" dirty="0"/>
                      </a:br>
                      <a:r>
                        <a:rPr lang="en-AU" sz="1100" dirty="0"/>
                        <a:t>General packaging</a:t>
                      </a:r>
                      <a:br>
                        <a:rPr lang="en-AU" sz="1100" dirty="0"/>
                      </a:br>
                      <a:r>
                        <a:rPr lang="en-AU" sz="1100" dirty="0"/>
                        <a:t>Crates</a:t>
                      </a:r>
                      <a:br>
                        <a:rPr lang="en-AU" sz="1100" dirty="0"/>
                      </a:br>
                      <a:endParaRPr lang="en-AU" sz="1100" dirty="0"/>
                    </a:p>
                  </a:txBody>
                  <a:tcPr marL="31504" marR="31504" marT="15752" marB="15752">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
        <p:nvSpPr>
          <p:cNvPr id="2049" name="Rectangle 1"/>
          <p:cNvSpPr>
            <a:spLocks noChangeArrowheads="1"/>
          </p:cNvSpPr>
          <p:nvPr/>
        </p:nvSpPr>
        <p:spPr bwMode="auto">
          <a:xfrm>
            <a:off x="71374" y="1142984"/>
            <a:ext cx="907262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Plywood is classified according to grades, which are based on face and back veneer quality. The Plywood Association of Australia (PAA) grading standards are as specified in the following table.  </a:t>
            </a:r>
          </a:p>
        </p:txBody>
      </p:sp>
      <p:sp>
        <p:nvSpPr>
          <p:cNvPr id="2050" name="AutoShape 2" descr="a-grade"/>
          <p:cNvSpPr>
            <a:spLocks noChangeAspect="1" noChangeArrowheads="1"/>
          </p:cNvSpPr>
          <p:nvPr/>
        </p:nvSpPr>
        <p:spPr bwMode="auto">
          <a:xfrm>
            <a:off x="1666875" y="0"/>
            <a:ext cx="762000" cy="7620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2051" name="AutoShape 3" descr="a-grade"/>
          <p:cNvSpPr>
            <a:spLocks noChangeAspect="1" noChangeArrowheads="1"/>
          </p:cNvSpPr>
          <p:nvPr/>
        </p:nvSpPr>
        <p:spPr bwMode="auto">
          <a:xfrm>
            <a:off x="1730375" y="0"/>
            <a:ext cx="762000" cy="7620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2053" name="AutoShape 5" descr="a-grade"/>
          <p:cNvSpPr>
            <a:spLocks noChangeAspect="1" noChangeArrowheads="1"/>
          </p:cNvSpPr>
          <p:nvPr/>
        </p:nvSpPr>
        <p:spPr bwMode="auto">
          <a:xfrm>
            <a:off x="3700463" y="0"/>
            <a:ext cx="762000" cy="7620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2055" name="AutoShape 7" descr="a-grade"/>
          <p:cNvSpPr>
            <a:spLocks noChangeAspect="1" noChangeArrowheads="1"/>
          </p:cNvSpPr>
          <p:nvPr/>
        </p:nvSpPr>
        <p:spPr bwMode="auto">
          <a:xfrm>
            <a:off x="5564188" y="0"/>
            <a:ext cx="762000" cy="7620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26" name="Picture 3" descr="a-grade"/>
          <p:cNvPicPr>
            <a:picLocks noChangeAspect="1" noChangeArrowheads="1"/>
          </p:cNvPicPr>
          <p:nvPr/>
        </p:nvPicPr>
        <p:blipFill>
          <a:blip r:embed="rId2"/>
          <a:srcRect/>
          <a:stretch>
            <a:fillRect/>
          </a:stretch>
        </p:blipFill>
        <p:spPr bwMode="auto">
          <a:xfrm>
            <a:off x="357158" y="2214554"/>
            <a:ext cx="1285884" cy="1285884"/>
          </a:xfrm>
          <a:prstGeom prst="rect">
            <a:avLst/>
          </a:prstGeom>
          <a:noFill/>
        </p:spPr>
      </p:pic>
      <p:pic>
        <p:nvPicPr>
          <p:cNvPr id="27" name="Picture 4" descr="a-grade"/>
          <p:cNvPicPr>
            <a:picLocks noChangeAspect="1" noChangeArrowheads="1"/>
          </p:cNvPicPr>
          <p:nvPr/>
        </p:nvPicPr>
        <p:blipFill>
          <a:blip r:embed="rId3"/>
          <a:srcRect/>
          <a:stretch>
            <a:fillRect/>
          </a:stretch>
        </p:blipFill>
        <p:spPr bwMode="auto">
          <a:xfrm>
            <a:off x="1785918" y="2214554"/>
            <a:ext cx="1285884" cy="1285884"/>
          </a:xfrm>
          <a:prstGeom prst="rect">
            <a:avLst/>
          </a:prstGeom>
          <a:noFill/>
        </p:spPr>
      </p:pic>
      <p:pic>
        <p:nvPicPr>
          <p:cNvPr id="28" name="Picture 5" descr="a-grade"/>
          <p:cNvPicPr>
            <a:picLocks noChangeAspect="1" noChangeArrowheads="1"/>
          </p:cNvPicPr>
          <p:nvPr/>
        </p:nvPicPr>
        <p:blipFill>
          <a:blip r:embed="rId3"/>
          <a:srcRect/>
          <a:stretch>
            <a:fillRect/>
          </a:stretch>
        </p:blipFill>
        <p:spPr bwMode="auto">
          <a:xfrm>
            <a:off x="3214678" y="2214554"/>
            <a:ext cx="1285884" cy="1285884"/>
          </a:xfrm>
          <a:prstGeom prst="rect">
            <a:avLst/>
          </a:prstGeom>
          <a:noFill/>
        </p:spPr>
      </p:pic>
      <p:pic>
        <p:nvPicPr>
          <p:cNvPr id="29" name="Picture 6" descr="a-grade"/>
          <p:cNvPicPr>
            <a:picLocks noChangeAspect="1" noChangeArrowheads="1"/>
          </p:cNvPicPr>
          <p:nvPr/>
        </p:nvPicPr>
        <p:blipFill>
          <a:blip r:embed="rId4"/>
          <a:srcRect/>
          <a:stretch>
            <a:fillRect/>
          </a:stretch>
        </p:blipFill>
        <p:spPr bwMode="auto">
          <a:xfrm>
            <a:off x="4643438" y="2214554"/>
            <a:ext cx="1285884" cy="1285884"/>
          </a:xfrm>
          <a:prstGeom prst="rect">
            <a:avLst/>
          </a:prstGeom>
          <a:noFill/>
        </p:spPr>
      </p:pic>
      <p:pic>
        <p:nvPicPr>
          <p:cNvPr id="30" name="Picture 7" descr="a-grade"/>
          <p:cNvPicPr>
            <a:picLocks noChangeAspect="1" noChangeArrowheads="1"/>
          </p:cNvPicPr>
          <p:nvPr/>
        </p:nvPicPr>
        <p:blipFill>
          <a:blip r:embed="rId5"/>
          <a:srcRect/>
          <a:stretch>
            <a:fillRect/>
          </a:stretch>
        </p:blipFill>
        <p:spPr bwMode="auto">
          <a:xfrm>
            <a:off x="6143636" y="2214554"/>
            <a:ext cx="1285884" cy="1285884"/>
          </a:xfrm>
          <a:prstGeom prst="rect">
            <a:avLst/>
          </a:prstGeom>
          <a:noFill/>
        </p:spPr>
      </p:pic>
      <p:pic>
        <p:nvPicPr>
          <p:cNvPr id="31" name="Picture 8" descr="a-grade"/>
          <p:cNvPicPr>
            <a:picLocks noChangeAspect="1" noChangeArrowheads="1"/>
          </p:cNvPicPr>
          <p:nvPr/>
        </p:nvPicPr>
        <p:blipFill>
          <a:blip r:embed="rId6"/>
          <a:srcRect/>
          <a:stretch>
            <a:fillRect/>
          </a:stretch>
        </p:blipFill>
        <p:spPr bwMode="auto">
          <a:xfrm>
            <a:off x="7500958" y="2214554"/>
            <a:ext cx="1285884" cy="128588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nvGraphicFramePr>
        <p:xfrm>
          <a:off x="6143636" y="1214422"/>
          <a:ext cx="2857520" cy="4643470"/>
        </p:xfrm>
        <a:graphic>
          <a:graphicData uri="http://schemas.openxmlformats.org/drawingml/2006/table">
            <a:tbl>
              <a:tblPr firstRow="1" bandRow="1">
                <a:tableStyleId>{5C22544A-7EE6-4342-B048-85BDC9FD1C3A}</a:tableStyleId>
              </a:tblPr>
              <a:tblGrid>
                <a:gridCol w="2857520"/>
              </a:tblGrid>
              <a:tr h="4643470">
                <a:tc>
                  <a:txBody>
                    <a:bodyPr/>
                    <a:lstStyle/>
                    <a:p>
                      <a:pPr latinLnBrk="1"/>
                      <a:endParaRPr lang="ko-KR" altLang="en-US" dirty="0"/>
                    </a:p>
                  </a:txBody>
                  <a:tcPr>
                    <a:solidFill>
                      <a:schemeClr val="accent1">
                        <a:alpha val="33000"/>
                      </a:schemeClr>
                    </a:solidFill>
                  </a:tcPr>
                </a:tc>
              </a:tr>
            </a:tbl>
          </a:graphicData>
        </a:graphic>
      </p:graphicFrame>
      <p:graphicFrame>
        <p:nvGraphicFramePr>
          <p:cNvPr id="10" name="Table 9"/>
          <p:cNvGraphicFramePr>
            <a:graphicFrameLocks noGrp="1"/>
          </p:cNvGraphicFramePr>
          <p:nvPr/>
        </p:nvGraphicFramePr>
        <p:xfrm>
          <a:off x="3214678" y="1214422"/>
          <a:ext cx="2928958" cy="4643470"/>
        </p:xfrm>
        <a:graphic>
          <a:graphicData uri="http://schemas.openxmlformats.org/drawingml/2006/table">
            <a:tbl>
              <a:tblPr firstRow="1" bandRow="1">
                <a:tableStyleId>{5C22544A-7EE6-4342-B048-85BDC9FD1C3A}</a:tableStyleId>
              </a:tblPr>
              <a:tblGrid>
                <a:gridCol w="2928958"/>
              </a:tblGrid>
              <a:tr h="4643470">
                <a:tc>
                  <a:txBody>
                    <a:bodyPr/>
                    <a:lstStyle/>
                    <a:p>
                      <a:pPr latinLnBrk="1"/>
                      <a:endParaRPr lang="ko-KR" altLang="en-US" dirty="0"/>
                    </a:p>
                  </a:txBody>
                  <a:tcPr>
                    <a:solidFill>
                      <a:schemeClr val="accent1">
                        <a:alpha val="33000"/>
                      </a:schemeClr>
                    </a:solidFill>
                  </a:tcPr>
                </a:tc>
              </a:tr>
            </a:tbl>
          </a:graphicData>
        </a:graphic>
      </p:graphicFrame>
      <p:graphicFrame>
        <p:nvGraphicFramePr>
          <p:cNvPr id="9" name="Table 8"/>
          <p:cNvGraphicFramePr>
            <a:graphicFrameLocks noGrp="1"/>
          </p:cNvGraphicFramePr>
          <p:nvPr/>
        </p:nvGraphicFramePr>
        <p:xfrm>
          <a:off x="285720" y="1214422"/>
          <a:ext cx="2928958" cy="4643470"/>
        </p:xfrm>
        <a:graphic>
          <a:graphicData uri="http://schemas.openxmlformats.org/drawingml/2006/table">
            <a:tbl>
              <a:tblPr firstRow="1" bandRow="1">
                <a:tableStyleId>{5C22544A-7EE6-4342-B048-85BDC9FD1C3A}</a:tableStyleId>
              </a:tblPr>
              <a:tblGrid>
                <a:gridCol w="2928958"/>
              </a:tblGrid>
              <a:tr h="4643470">
                <a:tc>
                  <a:txBody>
                    <a:bodyPr/>
                    <a:lstStyle/>
                    <a:p>
                      <a:pPr latinLnBrk="1"/>
                      <a:endParaRPr lang="ko-KR" altLang="en-US" dirty="0"/>
                    </a:p>
                  </a:txBody>
                  <a:tcPr>
                    <a:solidFill>
                      <a:schemeClr val="accent1">
                        <a:alpha val="33000"/>
                      </a:schemeClr>
                    </a:solidFill>
                  </a:tcPr>
                </a:tc>
              </a:tr>
            </a:tbl>
          </a:graphicData>
        </a:graphic>
      </p:graphicFrame>
      <p:sp>
        <p:nvSpPr>
          <p:cNvPr id="2" name="Rectangle 1"/>
          <p:cNvSpPr/>
          <p:nvPr/>
        </p:nvSpPr>
        <p:spPr>
          <a:xfrm>
            <a:off x="357158" y="2928934"/>
            <a:ext cx="3000396" cy="2862322"/>
          </a:xfrm>
          <a:prstGeom prst="rect">
            <a:avLst/>
          </a:prstGeom>
        </p:spPr>
        <p:txBody>
          <a:bodyPr wrap="square">
            <a:spAutoFit/>
          </a:bodyPr>
          <a:lstStyle/>
          <a:p>
            <a:r>
              <a:rPr lang="en-US" altLang="ko-KR" b="1" dirty="0" smtClean="0"/>
              <a:t>Traditional plywood construction</a:t>
            </a:r>
          </a:p>
          <a:p>
            <a:r>
              <a:rPr lang="en-US" altLang="ko-KR" dirty="0" smtClean="0"/>
              <a:t>with odd number of veneer plies in alternate directions with neutral axis being in the plane of the middle of the centre veneer. May be any number of odd plies depending  predominantly on thickness.</a:t>
            </a:r>
            <a:endParaRPr lang="ko-KR" altLang="en-US" dirty="0"/>
          </a:p>
        </p:txBody>
      </p:sp>
      <p:pic>
        <p:nvPicPr>
          <p:cNvPr id="4" name="Picture 3"/>
          <p:cNvPicPr>
            <a:picLocks noChangeAspect="1" noChangeArrowheads="1"/>
          </p:cNvPicPr>
          <p:nvPr/>
        </p:nvPicPr>
        <p:blipFill>
          <a:blip r:embed="rId2"/>
          <a:srcRect/>
          <a:stretch>
            <a:fillRect/>
          </a:stretch>
        </p:blipFill>
        <p:spPr bwMode="auto">
          <a:xfrm>
            <a:off x="3357554" y="1428736"/>
            <a:ext cx="2643206" cy="1417634"/>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6286512" y="1428736"/>
            <a:ext cx="2571768" cy="1376652"/>
          </a:xfrm>
          <a:prstGeom prst="rect">
            <a:avLst/>
          </a:prstGeom>
          <a:noFill/>
          <a:ln w="9525">
            <a:noFill/>
            <a:miter lim="800000"/>
            <a:headEnd/>
            <a:tailEnd/>
          </a:ln>
          <a:effectLst/>
        </p:spPr>
      </p:pic>
      <p:sp>
        <p:nvSpPr>
          <p:cNvPr id="6" name="Rectangle 5"/>
          <p:cNvSpPr/>
          <p:nvPr/>
        </p:nvSpPr>
        <p:spPr>
          <a:xfrm>
            <a:off x="3286116" y="2928934"/>
            <a:ext cx="2857520" cy="1754326"/>
          </a:xfrm>
          <a:prstGeom prst="rect">
            <a:avLst/>
          </a:prstGeom>
        </p:spPr>
        <p:txBody>
          <a:bodyPr wrap="square">
            <a:spAutoFit/>
          </a:bodyPr>
          <a:lstStyle/>
          <a:p>
            <a:r>
              <a:rPr lang="en-US" altLang="ko-KR" b="1" dirty="0" smtClean="0"/>
              <a:t>5-ply </a:t>
            </a:r>
            <a:r>
              <a:rPr lang="en-US" altLang="ko-KR" b="1" dirty="0" err="1" smtClean="0"/>
              <a:t>blockboard</a:t>
            </a:r>
            <a:r>
              <a:rPr lang="en-US" altLang="ko-KR" b="1" dirty="0" smtClean="0"/>
              <a:t> </a:t>
            </a:r>
          </a:p>
          <a:p>
            <a:r>
              <a:rPr lang="en-US" altLang="ko-KR" dirty="0" smtClean="0"/>
              <a:t>consisting of central core of sawn timber battens sandwiched between two veneers each side of the panel</a:t>
            </a:r>
            <a:endParaRPr lang="ko-KR" altLang="en-US" dirty="0"/>
          </a:p>
        </p:txBody>
      </p:sp>
      <p:sp>
        <p:nvSpPr>
          <p:cNvPr id="7" name="Rectangle 6"/>
          <p:cNvSpPr/>
          <p:nvPr/>
        </p:nvSpPr>
        <p:spPr>
          <a:xfrm>
            <a:off x="6286480" y="2928934"/>
            <a:ext cx="2857520" cy="2031325"/>
          </a:xfrm>
          <a:prstGeom prst="rect">
            <a:avLst/>
          </a:prstGeom>
        </p:spPr>
        <p:txBody>
          <a:bodyPr wrap="square">
            <a:spAutoFit/>
          </a:bodyPr>
          <a:lstStyle/>
          <a:p>
            <a:r>
              <a:rPr lang="en-US" altLang="ko-KR" b="1" dirty="0" err="1" smtClean="0"/>
              <a:t>Laminboard</a:t>
            </a:r>
            <a:r>
              <a:rPr lang="en-US" altLang="ko-KR" b="1" dirty="0" smtClean="0"/>
              <a:t> </a:t>
            </a:r>
          </a:p>
          <a:p>
            <a:r>
              <a:rPr lang="en-US" altLang="ko-KR" dirty="0" smtClean="0"/>
              <a:t>consisting of a central core of slats or</a:t>
            </a:r>
          </a:p>
          <a:p>
            <a:r>
              <a:rPr lang="en-US" altLang="ko-KR" dirty="0" smtClean="0"/>
              <a:t>veneers at right angles to</a:t>
            </a:r>
          </a:p>
          <a:p>
            <a:r>
              <a:rPr lang="en-US" altLang="ko-KR" dirty="0" smtClean="0"/>
              <a:t>the two veneers each side of the panel, producing a long grain appearance.</a:t>
            </a:r>
            <a:endParaRPr lang="ko-KR" altLang="en-US" dirty="0"/>
          </a:p>
        </p:txBody>
      </p:sp>
      <p:sp>
        <p:nvSpPr>
          <p:cNvPr id="8" name="Title 7"/>
          <p:cNvSpPr>
            <a:spLocks noGrp="1"/>
          </p:cNvSpPr>
          <p:nvPr>
            <p:ph type="title"/>
          </p:nvPr>
        </p:nvSpPr>
        <p:spPr/>
        <p:txBody>
          <a:bodyPr/>
          <a:lstStyle/>
          <a:p>
            <a:r>
              <a:rPr lang="en-US" altLang="ko-KR" dirty="0" smtClean="0"/>
              <a:t>Term plywood</a:t>
            </a:r>
            <a:endParaRPr lang="ko-KR" altLang="en-US" dirty="0"/>
          </a:p>
        </p:txBody>
      </p:sp>
      <p:pic>
        <p:nvPicPr>
          <p:cNvPr id="8194" name="Picture 2" descr="http://www.nzwood.co.nz/images/uploads/image/Plywood/Plywood%201.jpg"/>
          <p:cNvPicPr>
            <a:picLocks noChangeAspect="1" noChangeArrowheads="1"/>
          </p:cNvPicPr>
          <p:nvPr/>
        </p:nvPicPr>
        <p:blipFill>
          <a:blip r:embed="rId4"/>
          <a:srcRect r="376" b="19999"/>
          <a:stretch>
            <a:fillRect/>
          </a:stretch>
        </p:blipFill>
        <p:spPr bwMode="auto">
          <a:xfrm>
            <a:off x="357158" y="1357298"/>
            <a:ext cx="2786082" cy="145254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142984"/>
            <a:ext cx="8929718" cy="5201424"/>
          </a:xfrm>
          <a:prstGeom prst="rect">
            <a:avLst/>
          </a:prstGeom>
        </p:spPr>
        <p:txBody>
          <a:bodyPr wrap="square">
            <a:spAutoFit/>
          </a:bodyPr>
          <a:lstStyle/>
          <a:p>
            <a:r>
              <a:rPr lang="en-US" dirty="0" smtClean="0"/>
              <a:t>Plywood is available in several lengths and widths and a wide range of thicknesses. Non-standard panel sizes are available on request from manufacturers.</a:t>
            </a:r>
          </a:p>
          <a:p>
            <a:r>
              <a:rPr lang="en-US" dirty="0" smtClean="0"/>
              <a:t> </a:t>
            </a:r>
          </a:p>
          <a:p>
            <a:r>
              <a:rPr lang="en-US" b="1" dirty="0" smtClean="0"/>
              <a:t>However, the most common plywood panel dimensions (mm) are 2400 X1200 and </a:t>
            </a:r>
          </a:p>
          <a:p>
            <a:r>
              <a:rPr lang="en-US" b="1" dirty="0" smtClean="0"/>
              <a:t>2700 X1200mm.</a:t>
            </a:r>
          </a:p>
          <a:p>
            <a:r>
              <a:rPr lang="en-US" dirty="0" smtClean="0"/>
              <a:t> Sheet sizes (mm) for </a:t>
            </a:r>
            <a:r>
              <a:rPr lang="en-US" dirty="0" err="1" smtClean="0"/>
              <a:t>plywoods</a:t>
            </a:r>
            <a:r>
              <a:rPr lang="en-US" dirty="0" smtClean="0"/>
              <a:t> include:</a:t>
            </a:r>
          </a:p>
          <a:p>
            <a:r>
              <a:rPr lang="en-US" sz="1600" dirty="0" smtClean="0"/>
              <a:t>2400 X1200                2400 X 900</a:t>
            </a:r>
          </a:p>
          <a:p>
            <a:r>
              <a:rPr lang="en-US" sz="1600" dirty="0" smtClean="0"/>
              <a:t>2100 X 1200               2100 X 900</a:t>
            </a:r>
          </a:p>
          <a:p>
            <a:r>
              <a:rPr lang="en-US" sz="1600" dirty="0" smtClean="0"/>
              <a:t>1800 X 1200               1800X 900</a:t>
            </a:r>
          </a:p>
          <a:p>
            <a:r>
              <a:rPr lang="en-US" sz="1600" dirty="0" smtClean="0"/>
              <a:t>2700 X 1200</a:t>
            </a:r>
          </a:p>
          <a:p>
            <a:endParaRPr lang="en-US" sz="1600" dirty="0" smtClean="0"/>
          </a:p>
          <a:p>
            <a:r>
              <a:rPr lang="en-US" dirty="0" smtClean="0"/>
              <a:t>A 2250 mm length panel is often specified for flooring applications, as this size suits the standard floor joist spacing of 450mm. Flooring plywood is usually supplied with a plastic tongue and grooved long edges.</a:t>
            </a:r>
          </a:p>
          <a:p>
            <a:endParaRPr lang="en-US" dirty="0" smtClean="0"/>
          </a:p>
          <a:p>
            <a:r>
              <a:rPr lang="en-US" dirty="0" smtClean="0"/>
              <a:t>Plywood wall bracing is available in 2440 mm and 2745 mm lengths to preserve 2400 and 2700 floor to ceiling height after installation of ceiling and flooring.</a:t>
            </a:r>
          </a:p>
          <a:p>
            <a:endParaRPr lang="en-US" dirty="0" smtClean="0"/>
          </a:p>
          <a:p>
            <a:endParaRPr lang="en-US" dirty="0"/>
          </a:p>
        </p:txBody>
      </p:sp>
      <p:sp>
        <p:nvSpPr>
          <p:cNvPr id="5" name="Title 4"/>
          <p:cNvSpPr>
            <a:spLocks noGrp="1"/>
          </p:cNvSpPr>
          <p:nvPr>
            <p:ph type="title"/>
          </p:nvPr>
        </p:nvSpPr>
        <p:spPr>
          <a:xfrm>
            <a:off x="214282" y="142852"/>
            <a:ext cx="8686800" cy="841248"/>
          </a:xfrm>
        </p:spPr>
        <p:txBody>
          <a:bodyPr>
            <a:normAutofit/>
          </a:bodyPr>
          <a:lstStyle/>
          <a:p>
            <a:r>
              <a:rPr lang="en-US" sz="2800" dirty="0" smtClean="0"/>
              <a:t>Standard sizes (mm)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357158" y="3916721"/>
          <a:ext cx="8429716" cy="2714644"/>
        </p:xfrm>
        <a:graphic>
          <a:graphicData uri="http://schemas.openxmlformats.org/drawingml/2006/table">
            <a:tbl>
              <a:tblPr firstRow="1" bandRow="1">
                <a:tableStyleId>{5C22544A-7EE6-4342-B048-85BDC9FD1C3A}</a:tableStyleId>
              </a:tblPr>
              <a:tblGrid>
                <a:gridCol w="8429716"/>
              </a:tblGrid>
              <a:tr h="2714644">
                <a:tc>
                  <a:txBody>
                    <a:bodyPr/>
                    <a:lstStyle/>
                    <a:p>
                      <a:pPr latinLnBrk="1"/>
                      <a:endParaRPr lang="ko-KR" altLang="en-US" dirty="0"/>
                    </a:p>
                  </a:txBody>
                  <a:tcPr>
                    <a:solidFill>
                      <a:schemeClr val="bg1">
                        <a:alpha val="32000"/>
                      </a:schemeClr>
                    </a:solidFill>
                  </a:tcPr>
                </a:tc>
              </a:tr>
            </a:tbl>
          </a:graphicData>
        </a:graphic>
      </p:graphicFrame>
      <p:sp>
        <p:nvSpPr>
          <p:cNvPr id="3" name="Rectangle 2"/>
          <p:cNvSpPr/>
          <p:nvPr/>
        </p:nvSpPr>
        <p:spPr>
          <a:xfrm>
            <a:off x="214282" y="1000108"/>
            <a:ext cx="8715436" cy="1600438"/>
          </a:xfrm>
          <a:prstGeom prst="rect">
            <a:avLst/>
          </a:prstGeom>
        </p:spPr>
        <p:txBody>
          <a:bodyPr wrap="square">
            <a:spAutoFit/>
          </a:bodyPr>
          <a:lstStyle/>
          <a:p>
            <a:r>
              <a:rPr lang="en-US" sz="1600" dirty="0" smtClean="0"/>
              <a:t>Plywood thickness will vary with manufacturer and product application. Standard panel thicknesses </a:t>
            </a:r>
          </a:p>
          <a:p>
            <a:r>
              <a:rPr lang="en-US" sz="1600" dirty="0" smtClean="0"/>
              <a:t>range from 3 mm up to 25 mm.</a:t>
            </a:r>
          </a:p>
          <a:p>
            <a:r>
              <a:rPr lang="en-US" sz="1600" dirty="0" smtClean="0"/>
              <a:t>Structural – 3, 4, 4.5, 6, 7 12, 13, 15, 17, 19, 21, 25 mm</a:t>
            </a:r>
          </a:p>
          <a:p>
            <a:r>
              <a:rPr lang="en-US" sz="1600" dirty="0" smtClean="0"/>
              <a:t>Marine, exterior and interior – 3, 4, 6, 9, 12, 16, 19, 25 mm</a:t>
            </a:r>
          </a:p>
          <a:p>
            <a:r>
              <a:rPr lang="en-US" sz="1600" dirty="0" smtClean="0"/>
              <a:t>Thicker panels are available from some manufacturers for special applications e.g. 150 mm thick </a:t>
            </a:r>
          </a:p>
          <a:p>
            <a:r>
              <a:rPr lang="en-US" sz="1600" dirty="0" smtClean="0"/>
              <a:t>plywood used as bridge decking.  Larger panel sizes can be produced by scarf-jointing</a:t>
            </a:r>
            <a:r>
              <a:rPr lang="en-US" dirty="0" smtClean="0"/>
              <a:t>.</a:t>
            </a:r>
            <a:endParaRPr lang="en-US" dirty="0"/>
          </a:p>
        </p:txBody>
      </p:sp>
      <p:sp>
        <p:nvSpPr>
          <p:cNvPr id="7" name="Rectangle 6"/>
          <p:cNvSpPr/>
          <p:nvPr/>
        </p:nvSpPr>
        <p:spPr>
          <a:xfrm>
            <a:off x="214282" y="357166"/>
            <a:ext cx="3929090" cy="461665"/>
          </a:xfrm>
          <a:prstGeom prst="rect">
            <a:avLst/>
          </a:prstGeom>
        </p:spPr>
        <p:txBody>
          <a:bodyPr wrap="square">
            <a:spAutoFit/>
          </a:bodyPr>
          <a:lstStyle/>
          <a:p>
            <a:r>
              <a:rPr lang="en-US" sz="2400" b="1" dirty="0" smtClean="0"/>
              <a:t>  Standard thickness: (mm)</a:t>
            </a:r>
            <a:endParaRPr lang="ko-KR" altLang="en-US" sz="2400" dirty="0"/>
          </a:p>
        </p:txBody>
      </p:sp>
      <p:graphicFrame>
        <p:nvGraphicFramePr>
          <p:cNvPr id="9" name="Table 8"/>
          <p:cNvGraphicFramePr>
            <a:graphicFrameLocks noGrp="1"/>
          </p:cNvGraphicFramePr>
          <p:nvPr/>
        </p:nvGraphicFramePr>
        <p:xfrm>
          <a:off x="500034" y="4071942"/>
          <a:ext cx="8143932" cy="2416571"/>
        </p:xfrm>
        <a:graphic>
          <a:graphicData uri="http://schemas.openxmlformats.org/drawingml/2006/table">
            <a:tbl>
              <a:tblPr>
                <a:tableStyleId>{08FB837D-C827-4EFA-A057-4D05807E0F7C}</a:tableStyleId>
              </a:tblPr>
              <a:tblGrid>
                <a:gridCol w="4368109"/>
                <a:gridCol w="1776858"/>
                <a:gridCol w="1998965"/>
              </a:tblGrid>
              <a:tr h="300038">
                <a:tc>
                  <a:txBody>
                    <a:bodyPr/>
                    <a:lstStyle/>
                    <a:p>
                      <a:r>
                        <a:rPr lang="en-US" sz="1600" b="0" dirty="0"/>
                        <a:t>Application</a:t>
                      </a:r>
                    </a:p>
                  </a:txBody>
                  <a:tcPr marL="0" marR="0" marT="0" marB="0">
                    <a:solidFill>
                      <a:schemeClr val="accent1">
                        <a:lumMod val="60000"/>
                        <a:lumOff val="40000"/>
                      </a:schemeClr>
                    </a:solidFill>
                  </a:tcPr>
                </a:tc>
                <a:tc>
                  <a:txBody>
                    <a:bodyPr/>
                    <a:lstStyle/>
                    <a:p>
                      <a:r>
                        <a:rPr lang="en-US" sz="1600" b="0" dirty="0"/>
                        <a:t>Thicknesses</a:t>
                      </a:r>
                    </a:p>
                  </a:txBody>
                  <a:tcPr marL="0" marR="0" marT="0" marB="0">
                    <a:solidFill>
                      <a:schemeClr val="accent1">
                        <a:lumMod val="60000"/>
                        <a:lumOff val="40000"/>
                      </a:schemeClr>
                    </a:solidFill>
                  </a:tcPr>
                </a:tc>
                <a:tc>
                  <a:txBody>
                    <a:bodyPr/>
                    <a:lstStyle/>
                    <a:p>
                      <a:r>
                        <a:rPr lang="en-US" sz="1600" b="0" dirty="0"/>
                        <a:t>Stress Grade</a:t>
                      </a:r>
                    </a:p>
                  </a:txBody>
                  <a:tcPr marL="0" marR="0" marT="0" marB="0">
                    <a:solidFill>
                      <a:schemeClr val="accent1">
                        <a:lumMod val="60000"/>
                        <a:lumOff val="40000"/>
                      </a:schemeClr>
                    </a:solidFill>
                  </a:tcPr>
                </a:tc>
              </a:tr>
              <a:tr h="183844">
                <a:tc>
                  <a:txBody>
                    <a:bodyPr/>
                    <a:lstStyle/>
                    <a:p>
                      <a:r>
                        <a:rPr lang="en-US" sz="1600" dirty="0"/>
                        <a:t>Lining panels</a:t>
                      </a:r>
                    </a:p>
                  </a:txBody>
                  <a:tcPr marL="0" marR="0" marT="0" marB="0">
                    <a:solidFill>
                      <a:schemeClr val="accent1">
                        <a:lumMod val="60000"/>
                        <a:lumOff val="40000"/>
                      </a:schemeClr>
                    </a:solidFill>
                  </a:tcPr>
                </a:tc>
                <a:tc>
                  <a:txBody>
                    <a:bodyPr/>
                    <a:lstStyle/>
                    <a:p>
                      <a:r>
                        <a:rPr lang="en-US" altLang="ko-KR" sz="1500" dirty="0"/>
                        <a:t>3 – 15</a:t>
                      </a:r>
                    </a:p>
                  </a:txBody>
                  <a:tcPr marL="0" marR="0" marT="0" marB="0">
                    <a:solidFill>
                      <a:schemeClr val="bg1">
                        <a:alpha val="75000"/>
                      </a:schemeClr>
                    </a:solidFill>
                  </a:tcPr>
                </a:tc>
                <a:tc>
                  <a:txBody>
                    <a:bodyPr/>
                    <a:lstStyle/>
                    <a:p>
                      <a:r>
                        <a:rPr lang="en-US" sz="1500" dirty="0"/>
                        <a:t>N/A</a:t>
                      </a:r>
                    </a:p>
                  </a:txBody>
                  <a:tcPr marL="0" marR="0" marT="0" marB="0">
                    <a:solidFill>
                      <a:schemeClr val="bg1">
                        <a:alpha val="75000"/>
                      </a:schemeClr>
                    </a:solidFill>
                  </a:tcPr>
                </a:tc>
              </a:tr>
              <a:tr h="301001">
                <a:tc>
                  <a:txBody>
                    <a:bodyPr/>
                    <a:lstStyle/>
                    <a:p>
                      <a:r>
                        <a:rPr lang="en-US" sz="1600" dirty="0"/>
                        <a:t>Residential flooring</a:t>
                      </a:r>
                    </a:p>
                  </a:txBody>
                  <a:tcPr marL="0" marR="0" marT="0" marB="0">
                    <a:solidFill>
                      <a:schemeClr val="accent1">
                        <a:lumMod val="60000"/>
                        <a:lumOff val="40000"/>
                      </a:schemeClr>
                    </a:solidFill>
                  </a:tcPr>
                </a:tc>
                <a:tc>
                  <a:txBody>
                    <a:bodyPr/>
                    <a:lstStyle/>
                    <a:p>
                      <a:r>
                        <a:rPr lang="en-US" altLang="ko-KR" sz="1500" dirty="0"/>
                        <a:t>13, 15, 17</a:t>
                      </a:r>
                    </a:p>
                  </a:txBody>
                  <a:tcPr marL="0" marR="0" marT="0" marB="0">
                    <a:solidFill>
                      <a:schemeClr val="bg1">
                        <a:alpha val="75000"/>
                      </a:schemeClr>
                    </a:solidFill>
                  </a:tcPr>
                </a:tc>
                <a:tc>
                  <a:txBody>
                    <a:bodyPr/>
                    <a:lstStyle/>
                    <a:p>
                      <a:r>
                        <a:rPr lang="en-US" sz="1500" dirty="0"/>
                        <a:t>F11, F14</a:t>
                      </a:r>
                    </a:p>
                  </a:txBody>
                  <a:tcPr marL="0" marR="0" marT="0" marB="0">
                    <a:solidFill>
                      <a:schemeClr val="bg1">
                        <a:alpha val="75000"/>
                      </a:schemeClr>
                    </a:solidFill>
                  </a:tcPr>
                </a:tc>
              </a:tr>
              <a:tr h="301001">
                <a:tc>
                  <a:txBody>
                    <a:bodyPr/>
                    <a:lstStyle/>
                    <a:p>
                      <a:r>
                        <a:rPr lang="en-US" sz="1600" dirty="0"/>
                        <a:t>Industrial flooring</a:t>
                      </a:r>
                    </a:p>
                  </a:txBody>
                  <a:tcPr marL="0" marR="0" marT="0" marB="0">
                    <a:solidFill>
                      <a:schemeClr val="accent1">
                        <a:lumMod val="60000"/>
                        <a:lumOff val="40000"/>
                      </a:schemeClr>
                    </a:solidFill>
                  </a:tcPr>
                </a:tc>
                <a:tc>
                  <a:txBody>
                    <a:bodyPr/>
                    <a:lstStyle/>
                    <a:p>
                      <a:r>
                        <a:rPr lang="en-US" altLang="ko-KR" sz="1500" dirty="0"/>
                        <a:t>17 – 25+</a:t>
                      </a:r>
                    </a:p>
                  </a:txBody>
                  <a:tcPr marL="0" marR="0" marT="0" marB="0">
                    <a:solidFill>
                      <a:schemeClr val="bg1">
                        <a:alpha val="75000"/>
                      </a:schemeClr>
                    </a:solidFill>
                  </a:tcPr>
                </a:tc>
                <a:tc>
                  <a:txBody>
                    <a:bodyPr/>
                    <a:lstStyle/>
                    <a:p>
                      <a:r>
                        <a:rPr lang="en-US" sz="1500" dirty="0"/>
                        <a:t>F11 – F22</a:t>
                      </a:r>
                    </a:p>
                  </a:txBody>
                  <a:tcPr marL="0" marR="0" marT="0" marB="0">
                    <a:solidFill>
                      <a:schemeClr val="bg1">
                        <a:alpha val="75000"/>
                      </a:schemeClr>
                    </a:solidFill>
                  </a:tcPr>
                </a:tc>
              </a:tr>
              <a:tr h="301001">
                <a:tc>
                  <a:txBody>
                    <a:bodyPr/>
                    <a:lstStyle/>
                    <a:p>
                      <a:r>
                        <a:rPr lang="en-US" sz="1600" dirty="0"/>
                        <a:t>Diaphragms</a:t>
                      </a:r>
                    </a:p>
                  </a:txBody>
                  <a:tcPr marL="0" marR="0" marT="0" marB="0">
                    <a:solidFill>
                      <a:schemeClr val="accent1">
                        <a:lumMod val="60000"/>
                        <a:lumOff val="40000"/>
                      </a:schemeClr>
                    </a:solidFill>
                  </a:tcPr>
                </a:tc>
                <a:tc>
                  <a:txBody>
                    <a:bodyPr/>
                    <a:lstStyle/>
                    <a:p>
                      <a:r>
                        <a:rPr lang="en-US" altLang="ko-KR" sz="1500" dirty="0"/>
                        <a:t>9 – 15</a:t>
                      </a:r>
                    </a:p>
                  </a:txBody>
                  <a:tcPr marL="0" marR="0" marT="0" marB="0">
                    <a:solidFill>
                      <a:schemeClr val="bg1">
                        <a:alpha val="75000"/>
                      </a:schemeClr>
                    </a:solidFill>
                  </a:tcPr>
                </a:tc>
                <a:tc>
                  <a:txBody>
                    <a:bodyPr/>
                    <a:lstStyle/>
                    <a:p>
                      <a:r>
                        <a:rPr lang="en-US" sz="1500" dirty="0"/>
                        <a:t>F11, F14</a:t>
                      </a:r>
                    </a:p>
                  </a:txBody>
                  <a:tcPr marL="0" marR="0" marT="0" marB="0">
                    <a:solidFill>
                      <a:schemeClr val="bg1">
                        <a:alpha val="75000"/>
                      </a:schemeClr>
                    </a:solidFill>
                  </a:tcPr>
                </a:tc>
              </a:tr>
              <a:tr h="367688">
                <a:tc>
                  <a:txBody>
                    <a:bodyPr/>
                    <a:lstStyle/>
                    <a:p>
                      <a:r>
                        <a:rPr lang="en-US" sz="1600" dirty="0"/>
                        <a:t>Bracing (</a:t>
                      </a:r>
                      <a:r>
                        <a:rPr lang="en-US" sz="1600" dirty="0" err="1"/>
                        <a:t>shearwalls</a:t>
                      </a:r>
                      <a:r>
                        <a:rPr lang="en-US" sz="1600" dirty="0"/>
                        <a:t>)</a:t>
                      </a:r>
                    </a:p>
                  </a:txBody>
                  <a:tcPr marL="0" marR="0" marT="0" marB="0">
                    <a:solidFill>
                      <a:schemeClr val="accent1">
                        <a:lumMod val="60000"/>
                        <a:lumOff val="40000"/>
                      </a:schemeClr>
                    </a:solidFill>
                  </a:tcPr>
                </a:tc>
                <a:tc>
                  <a:txBody>
                    <a:bodyPr/>
                    <a:lstStyle/>
                    <a:p>
                      <a:r>
                        <a:rPr lang="en-US" altLang="ko-KR" sz="1500" dirty="0"/>
                        <a:t>3 – 15</a:t>
                      </a:r>
                    </a:p>
                  </a:txBody>
                  <a:tcPr marL="0" marR="0" marT="0" marB="0">
                    <a:solidFill>
                      <a:schemeClr val="bg1">
                        <a:alpha val="75000"/>
                      </a:schemeClr>
                    </a:solidFill>
                  </a:tcPr>
                </a:tc>
                <a:tc>
                  <a:txBody>
                    <a:bodyPr/>
                    <a:lstStyle/>
                    <a:p>
                      <a:r>
                        <a:rPr lang="en-US" sz="1500" dirty="0"/>
                        <a:t>F11, F14, F27</a:t>
                      </a:r>
                    </a:p>
                  </a:txBody>
                  <a:tcPr marL="0" marR="0" marT="0" marB="0">
                    <a:solidFill>
                      <a:schemeClr val="bg1">
                        <a:alpha val="75000"/>
                      </a:schemeClr>
                    </a:solidFill>
                  </a:tcPr>
                </a:tc>
              </a:tr>
              <a:tr h="301001">
                <a:tc>
                  <a:txBody>
                    <a:bodyPr/>
                    <a:lstStyle/>
                    <a:p>
                      <a:r>
                        <a:rPr lang="en-US" sz="1600" dirty="0"/>
                        <a:t>Box beams</a:t>
                      </a:r>
                    </a:p>
                  </a:txBody>
                  <a:tcPr marL="0" marR="0" marT="0" marB="0">
                    <a:solidFill>
                      <a:schemeClr val="accent1">
                        <a:lumMod val="60000"/>
                        <a:lumOff val="40000"/>
                      </a:schemeClr>
                    </a:solidFill>
                  </a:tcPr>
                </a:tc>
                <a:tc>
                  <a:txBody>
                    <a:bodyPr/>
                    <a:lstStyle/>
                    <a:p>
                      <a:r>
                        <a:rPr lang="en-US" altLang="ko-KR" sz="1500" dirty="0"/>
                        <a:t>7 – 12</a:t>
                      </a:r>
                    </a:p>
                  </a:txBody>
                  <a:tcPr marL="0" marR="0" marT="0" marB="0">
                    <a:solidFill>
                      <a:schemeClr val="bg1">
                        <a:alpha val="75000"/>
                      </a:schemeClr>
                    </a:solidFill>
                  </a:tcPr>
                </a:tc>
                <a:tc>
                  <a:txBody>
                    <a:bodyPr/>
                    <a:lstStyle/>
                    <a:p>
                      <a:r>
                        <a:rPr lang="en-US" sz="1500" dirty="0"/>
                        <a:t>F11, F14</a:t>
                      </a:r>
                    </a:p>
                  </a:txBody>
                  <a:tcPr marL="0" marR="0" marT="0" marB="0">
                    <a:solidFill>
                      <a:schemeClr val="bg1">
                        <a:alpha val="75000"/>
                      </a:schemeClr>
                    </a:solidFill>
                  </a:tcPr>
                </a:tc>
              </a:tr>
              <a:tr h="301001">
                <a:tc>
                  <a:txBody>
                    <a:bodyPr/>
                    <a:lstStyle/>
                    <a:p>
                      <a:r>
                        <a:rPr lang="en-US" sz="1600" dirty="0"/>
                        <a:t>Portal frame gussets</a:t>
                      </a:r>
                    </a:p>
                  </a:txBody>
                  <a:tcPr marL="0" marR="0" marT="0" marB="0">
                    <a:solidFill>
                      <a:schemeClr val="accent1">
                        <a:lumMod val="60000"/>
                        <a:lumOff val="40000"/>
                      </a:schemeClr>
                    </a:solidFill>
                  </a:tcPr>
                </a:tc>
                <a:tc>
                  <a:txBody>
                    <a:bodyPr/>
                    <a:lstStyle/>
                    <a:p>
                      <a:r>
                        <a:rPr lang="en-US" altLang="ko-KR" sz="1500" dirty="0"/>
                        <a:t>12 - 25</a:t>
                      </a:r>
                    </a:p>
                  </a:txBody>
                  <a:tcPr marL="0" marR="0" marT="0" marB="0">
                    <a:solidFill>
                      <a:schemeClr val="bg1">
                        <a:alpha val="75000"/>
                      </a:schemeClr>
                    </a:solidFill>
                  </a:tcPr>
                </a:tc>
                <a:tc>
                  <a:txBody>
                    <a:bodyPr/>
                    <a:lstStyle/>
                    <a:p>
                      <a:r>
                        <a:rPr lang="en-US" sz="1500" dirty="0"/>
                        <a:t>F11, F14</a:t>
                      </a:r>
                    </a:p>
                  </a:txBody>
                  <a:tcPr marL="0" marR="0" marT="0" marB="0">
                    <a:solidFill>
                      <a:schemeClr val="bg1">
                        <a:alpha val="75000"/>
                      </a:schemeClr>
                    </a:solidFill>
                  </a:tcPr>
                </a:tc>
              </a:tr>
            </a:tbl>
          </a:graphicData>
        </a:graphic>
      </p:graphicFrame>
      <p:sp>
        <p:nvSpPr>
          <p:cNvPr id="11" name="Rectangle 10"/>
          <p:cNvSpPr/>
          <p:nvPr/>
        </p:nvSpPr>
        <p:spPr>
          <a:xfrm>
            <a:off x="214282" y="2643182"/>
            <a:ext cx="8929718" cy="1200329"/>
          </a:xfrm>
          <a:prstGeom prst="rect">
            <a:avLst/>
          </a:prstGeom>
        </p:spPr>
        <p:txBody>
          <a:bodyPr wrap="square">
            <a:spAutoFit/>
          </a:bodyPr>
          <a:lstStyle/>
          <a:p>
            <a:r>
              <a:rPr lang="en-US" b="1" dirty="0" smtClean="0"/>
              <a:t>    </a:t>
            </a:r>
            <a:r>
              <a:rPr lang="en-US" sz="2400" b="1" dirty="0" smtClean="0"/>
              <a:t>Stress Grades</a:t>
            </a:r>
            <a:endParaRPr lang="en-US" sz="2400" dirty="0" smtClean="0"/>
          </a:p>
          <a:p>
            <a:r>
              <a:rPr lang="en-US" sz="1600" dirty="0" smtClean="0"/>
              <a:t>The characteristic strength and stiffness values of structural plywood are allocated via the F- grade </a:t>
            </a:r>
          </a:p>
          <a:p>
            <a:r>
              <a:rPr lang="en-US" sz="1600" dirty="0" smtClean="0"/>
              <a:t>classification system and are given in </a:t>
            </a:r>
            <a:r>
              <a:rPr lang="en-US" sz="1600" b="1" dirty="0" smtClean="0"/>
              <a:t>AS 1720.1 </a:t>
            </a:r>
            <a:r>
              <a:rPr lang="en-US" sz="1600" dirty="0" smtClean="0"/>
              <a:t>SAA Timber Structures Code, Section 5 and </a:t>
            </a:r>
          </a:p>
          <a:p>
            <a:r>
              <a:rPr lang="en-US" sz="1600" dirty="0" smtClean="0"/>
              <a:t>AS/NZS 2269, Plywood – Structural. Refer to section on engineering design</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214282" y="2500306"/>
          <a:ext cx="8715436" cy="3643338"/>
        </p:xfrm>
        <a:graphic>
          <a:graphicData uri="http://schemas.openxmlformats.org/drawingml/2006/table">
            <a:tbl>
              <a:tblPr firstRow="1" bandRow="1">
                <a:tableStyleId>{5C22544A-7EE6-4342-B048-85BDC9FD1C3A}</a:tableStyleId>
              </a:tblPr>
              <a:tblGrid>
                <a:gridCol w="8715436"/>
              </a:tblGrid>
              <a:tr h="3643338">
                <a:tc>
                  <a:txBody>
                    <a:bodyPr/>
                    <a:lstStyle/>
                    <a:p>
                      <a:pPr latinLnBrk="1"/>
                      <a:endParaRPr lang="ko-KR" altLang="en-US" dirty="0"/>
                    </a:p>
                  </a:txBody>
                  <a:tcPr>
                    <a:solidFill>
                      <a:schemeClr val="bg1">
                        <a:alpha val="35000"/>
                      </a:schemeClr>
                    </a:solidFill>
                  </a:tcPr>
                </a:tc>
              </a:tr>
            </a:tbl>
          </a:graphicData>
        </a:graphic>
      </p:graphicFrame>
      <p:sp>
        <p:nvSpPr>
          <p:cNvPr id="2" name="Title 1"/>
          <p:cNvSpPr>
            <a:spLocks noGrp="1"/>
          </p:cNvSpPr>
          <p:nvPr>
            <p:ph type="title"/>
          </p:nvPr>
        </p:nvSpPr>
        <p:spPr/>
        <p:txBody>
          <a:bodyPr>
            <a:normAutofit fontScale="90000"/>
          </a:bodyPr>
          <a:lstStyle/>
          <a:p>
            <a:r>
              <a:rPr lang="en-US" b="1" dirty="0" smtClean="0"/>
              <a:t>Bond Quality</a:t>
            </a:r>
            <a:r>
              <a:rPr lang="en-US" altLang="ko-KR" b="1" dirty="0" smtClean="0"/>
              <a:t/>
            </a:r>
            <a:br>
              <a:rPr lang="en-US" altLang="ko-KR" b="1" dirty="0" smtClean="0"/>
            </a:br>
            <a:endParaRPr lang="ko-KR" altLang="en-US" dirty="0"/>
          </a:p>
        </p:txBody>
      </p:sp>
      <p:sp>
        <p:nvSpPr>
          <p:cNvPr id="3" name="Rectangle 2"/>
          <p:cNvSpPr/>
          <p:nvPr/>
        </p:nvSpPr>
        <p:spPr>
          <a:xfrm>
            <a:off x="500034" y="1142984"/>
            <a:ext cx="8072494" cy="923330"/>
          </a:xfrm>
          <a:prstGeom prst="rect">
            <a:avLst/>
          </a:prstGeom>
        </p:spPr>
        <p:txBody>
          <a:bodyPr wrap="square">
            <a:spAutoFit/>
          </a:bodyPr>
          <a:lstStyle/>
          <a:p>
            <a:r>
              <a:rPr lang="en-US" altLang="ko-KR" dirty="0" smtClean="0"/>
              <a:t>Four types of glue bonds are defined and specified in </a:t>
            </a:r>
            <a:r>
              <a:rPr lang="en-US" altLang="ko-KR" b="1" dirty="0" smtClean="0"/>
              <a:t>AS 2754.1 </a:t>
            </a:r>
            <a:r>
              <a:rPr lang="en-US" altLang="ko-KR" dirty="0" smtClean="0"/>
              <a:t>Adhesives for plywood Manufacture. The bond types are A, B, C and D, in decreasing order of durability under conditions of full weather exposed. </a:t>
            </a:r>
            <a:endParaRPr lang="ko-KR" altLang="en-US" dirty="0"/>
          </a:p>
        </p:txBody>
      </p:sp>
      <p:graphicFrame>
        <p:nvGraphicFramePr>
          <p:cNvPr id="8" name="Table 7"/>
          <p:cNvGraphicFramePr>
            <a:graphicFrameLocks noGrp="1"/>
          </p:cNvGraphicFramePr>
          <p:nvPr/>
        </p:nvGraphicFramePr>
        <p:xfrm>
          <a:off x="285718" y="2928934"/>
          <a:ext cx="8501123" cy="2674640"/>
        </p:xfrm>
        <a:graphic>
          <a:graphicData uri="http://schemas.openxmlformats.org/drawingml/2006/table">
            <a:tbl>
              <a:tblPr firstRow="1" bandRow="1">
                <a:tableStyleId>{B301B821-A1FF-4177-AEE7-76D212191A09}</a:tableStyleId>
              </a:tblPr>
              <a:tblGrid>
                <a:gridCol w="1319140"/>
                <a:gridCol w="3252894"/>
                <a:gridCol w="3929089"/>
              </a:tblGrid>
              <a:tr h="640080">
                <a:tc>
                  <a:txBody>
                    <a:bodyPr/>
                    <a:lstStyle/>
                    <a:p>
                      <a:pPr latinLnBrk="1"/>
                      <a:r>
                        <a:rPr lang="en-US" altLang="ko-KR" sz="1800" b="1" baseline="0" dirty="0" smtClean="0">
                          <a:solidFill>
                            <a:schemeClr val="tx1"/>
                          </a:solidFill>
                        </a:rPr>
                        <a:t>A Bond</a:t>
                      </a:r>
                      <a:endParaRPr lang="ko-KR" altLang="en-US" sz="1800" b="1" baseline="0" dirty="0">
                        <a:solidFill>
                          <a:schemeClr val="tx1"/>
                        </a:solidFill>
                      </a:endParaRPr>
                    </a:p>
                  </a:txBody>
                  <a:tcPr>
                    <a:solidFill>
                      <a:schemeClr val="accent1">
                        <a:lumMod val="60000"/>
                        <a:lumOff val="40000"/>
                      </a:schemeClr>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b="0" kern="1200" baseline="0" dirty="0" smtClean="0">
                          <a:solidFill>
                            <a:schemeClr val="tx1"/>
                          </a:solidFill>
                        </a:rPr>
                        <a:t>Phenol, Resorcinol or Tannin Formaldehyde 	</a:t>
                      </a:r>
                      <a:endParaRPr kumimoji="0" lang="en-US" altLang="ko-KR" sz="1800" b="0" kern="1200" baseline="0" dirty="0" smtClean="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b="0" kern="1200" baseline="0" dirty="0" smtClean="0">
                          <a:solidFill>
                            <a:schemeClr val="tx1"/>
                          </a:solidFill>
                        </a:rPr>
                        <a:t>Fully weather resistant </a:t>
                      </a:r>
                      <a:endParaRPr kumimoji="0" lang="en-US" altLang="ko-KR" sz="1800" b="0" kern="1200" baseline="0" dirty="0" smtClean="0">
                        <a:solidFill>
                          <a:schemeClr val="tx1"/>
                        </a:solidFill>
                        <a:latin typeface="+mn-lt"/>
                        <a:ea typeface="+mn-ea"/>
                        <a:cs typeface="+mn-cs"/>
                      </a:endParaRPr>
                    </a:p>
                  </a:txBody>
                  <a:tcPr>
                    <a:solidFill>
                      <a:schemeClr val="bg1"/>
                    </a:solidFill>
                  </a:tcPr>
                </a:tc>
              </a:tr>
              <a:tr h="370840">
                <a:tc>
                  <a:txBody>
                    <a:bodyPr/>
                    <a:lstStyle/>
                    <a:p>
                      <a:pPr latinLnBrk="1"/>
                      <a:r>
                        <a:rPr lang="en-US" altLang="ko-KR" sz="1800" b="1" dirty="0" smtClean="0"/>
                        <a:t>B Bond</a:t>
                      </a:r>
                    </a:p>
                  </a:txBody>
                  <a:tcPr>
                    <a:solidFill>
                      <a:schemeClr val="accent1">
                        <a:lumMod val="60000"/>
                        <a:lumOff val="40000"/>
                      </a:schemeClr>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kern="1200" baseline="0" dirty="0" smtClean="0"/>
                        <a:t>Melamine fortified Urea Formaldehyde 	</a:t>
                      </a:r>
                      <a:endParaRPr kumimoji="0" lang="en-US" altLang="ko-KR" sz="1800" kern="1200" baseline="0" dirty="0" smtClean="0">
                        <a:solidFill>
                          <a:schemeClr val="tx1"/>
                        </a:solidFill>
                        <a:latin typeface="+mn-lt"/>
                        <a:ea typeface="+mn-ea"/>
                        <a:cs typeface="+mn-cs"/>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kern="1200" baseline="0" dirty="0" smtClean="0"/>
                        <a:t>Partially weather resistant (2-5 years exposed) </a:t>
                      </a:r>
                      <a:endParaRPr kumimoji="0" lang="en-US" altLang="ko-KR" sz="1800" kern="1200" baseline="0" dirty="0" smtClean="0">
                        <a:solidFill>
                          <a:schemeClr val="tx1"/>
                        </a:solidFill>
                        <a:latin typeface="+mn-lt"/>
                        <a:ea typeface="+mn-ea"/>
                        <a:cs typeface="+mn-cs"/>
                      </a:endParaRPr>
                    </a:p>
                  </a:txBody>
                  <a:tcPr/>
                </a:tc>
              </a:tr>
              <a:tr h="754400">
                <a:tc>
                  <a:txBody>
                    <a:bodyPr/>
                    <a:lstStyle/>
                    <a:p>
                      <a:pPr latinLnBrk="1"/>
                      <a:r>
                        <a:rPr lang="en-US" altLang="ko-KR" sz="1800" b="1" dirty="0" smtClean="0"/>
                        <a:t>C</a:t>
                      </a:r>
                      <a:r>
                        <a:rPr lang="en-US" altLang="ko-KR" sz="1800" b="1" baseline="0" dirty="0" smtClean="0"/>
                        <a:t> Bond</a:t>
                      </a:r>
                      <a:endParaRPr lang="ko-KR" altLang="en-US" sz="1800" b="1" dirty="0"/>
                    </a:p>
                  </a:txBody>
                  <a:tcPr>
                    <a:solidFill>
                      <a:schemeClr val="accent1">
                        <a:lumMod val="60000"/>
                        <a:lumOff val="40000"/>
                      </a:schemeClr>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kern="1200" baseline="0" dirty="0" smtClean="0"/>
                        <a:t>Urea Formaldehyde 	</a:t>
                      </a:r>
                      <a:endParaRPr kumimoji="0" lang="en-US" altLang="ko-KR" sz="1800" kern="1200" baseline="0" dirty="0" smtClean="0">
                        <a:solidFill>
                          <a:schemeClr val="tx1"/>
                        </a:solidFill>
                        <a:latin typeface="+mn-lt"/>
                        <a:ea typeface="+mn-ea"/>
                        <a:cs typeface="+mn-cs"/>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kern="1200" baseline="0" dirty="0" smtClean="0"/>
                        <a:t>Interior glue - high humidity applications </a:t>
                      </a:r>
                      <a:endParaRPr kumimoji="0" lang="en-US" altLang="ko-KR" sz="1800" kern="1200" baseline="0" dirty="0" smtClean="0">
                        <a:solidFill>
                          <a:schemeClr val="tx1"/>
                        </a:solidFill>
                        <a:latin typeface="+mn-lt"/>
                        <a:ea typeface="+mn-ea"/>
                        <a:cs typeface="+mn-cs"/>
                      </a:endParaRPr>
                    </a:p>
                  </a:txBody>
                  <a:tcPr/>
                </a:tc>
              </a:tr>
              <a:tr h="370840">
                <a:tc>
                  <a:txBody>
                    <a:bodyPr/>
                    <a:lstStyle/>
                    <a:p>
                      <a:pPr latinLnBrk="1"/>
                      <a:r>
                        <a:rPr lang="en-US" altLang="ko-KR" sz="1800" b="1" dirty="0" smtClean="0"/>
                        <a:t>D Bond</a:t>
                      </a:r>
                      <a:endParaRPr lang="ko-KR" altLang="en-US" sz="1800" b="1" dirty="0"/>
                    </a:p>
                  </a:txBody>
                  <a:tcPr>
                    <a:solidFill>
                      <a:schemeClr val="accent1">
                        <a:lumMod val="60000"/>
                        <a:lumOff val="40000"/>
                      </a:schemeClr>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kern="1200" baseline="0" dirty="0" smtClean="0"/>
                        <a:t>Extended Urea formaldehyde	</a:t>
                      </a:r>
                      <a:endParaRPr kumimoji="0" lang="en-US" altLang="ko-KR" sz="1800" kern="1200" baseline="0" dirty="0" smtClean="0">
                        <a:solidFill>
                          <a:schemeClr val="tx1"/>
                        </a:solidFill>
                        <a:latin typeface="+mn-lt"/>
                        <a:ea typeface="+mn-ea"/>
                        <a:cs typeface="+mn-cs"/>
                      </a:endParaRP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kumimoji="0" lang="en-US" altLang="ko-KR" sz="1800" kern="1200" baseline="0" dirty="0" smtClean="0"/>
                        <a:t>Interior glue - low humidity applications 	</a:t>
                      </a:r>
                      <a:endParaRPr kumimoji="0" lang="en-US" altLang="ko-KR" sz="1800" kern="1200" baseline="0" dirty="0" smtClean="0">
                        <a:solidFill>
                          <a:schemeClr val="tx1"/>
                        </a:solidFill>
                        <a:latin typeface="+mn-lt"/>
                        <a:ea typeface="+mn-ea"/>
                        <a:cs typeface="+mn-cs"/>
                      </a:endParaRPr>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1186</TotalTime>
  <Words>1568</Words>
  <Application>Microsoft Office PowerPoint</Application>
  <PresentationFormat>On-screen Show (4:3)</PresentationFormat>
  <Paragraphs>213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Trek</vt:lpstr>
      <vt:lpstr>PLYWOOD</vt:lpstr>
      <vt:lpstr>Slide 2</vt:lpstr>
      <vt:lpstr>Sliced veneers</vt:lpstr>
      <vt:lpstr>Slide 4</vt:lpstr>
      <vt:lpstr>Veneer quality </vt:lpstr>
      <vt:lpstr>Term plywood</vt:lpstr>
      <vt:lpstr>Standard sizes (mm)</vt:lpstr>
      <vt:lpstr>Slide 8</vt:lpstr>
      <vt:lpstr>Bond Quality </vt:lpstr>
      <vt:lpstr>type OF PLYWOOD  </vt:lpstr>
      <vt:lpstr>Plywood product</vt:lpstr>
      <vt:lpstr>Plywood product</vt:lpstr>
      <vt:lpstr>Plywood product</vt:lpstr>
      <vt:lpstr>Plywood product</vt:lpstr>
      <vt:lpstr>Plywood product</vt:lpstr>
      <vt:lpstr>Plywood product</vt:lpstr>
      <vt:lpstr>Plywood product</vt:lpstr>
      <vt:lpstr>Plywood product</vt:lpstr>
      <vt:lpstr>Plywood product</vt:lpstr>
      <vt:lpstr>Plywood product</vt:lpstr>
      <vt:lpstr>Slide 21</vt:lpstr>
      <vt:lpstr>Handling </vt:lpstr>
      <vt:lpstr>Storage</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lee</dc:creator>
  <cp:lastModifiedBy>lee</cp:lastModifiedBy>
  <cp:revision>113</cp:revision>
  <dcterms:created xsi:type="dcterms:W3CDTF">2010-05-22T23:46:25Z</dcterms:created>
  <dcterms:modified xsi:type="dcterms:W3CDTF">2010-05-24T19:33:59Z</dcterms:modified>
</cp:coreProperties>
</file>